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1131" r:id="rId4"/>
    <p:sldId id="2364" r:id="rId5"/>
    <p:sldId id="2363" r:id="rId6"/>
    <p:sldId id="2369" r:id="rId7"/>
    <p:sldId id="2366" r:id="rId8"/>
    <p:sldId id="2362" r:id="rId9"/>
    <p:sldId id="2365" r:id="rId10"/>
    <p:sldId id="2370" r:id="rId11"/>
    <p:sldId id="2367" r:id="rId12"/>
    <p:sldId id="263" r:id="rId13"/>
    <p:sldId id="2368" r:id="rId14"/>
    <p:sldId id="2375" r:id="rId15"/>
    <p:sldId id="2372" r:id="rId16"/>
    <p:sldId id="2371" r:id="rId17"/>
    <p:sldId id="2374" r:id="rId18"/>
    <p:sldId id="2373" r:id="rId19"/>
    <p:sldId id="1089" r:id="rId20"/>
    <p:sldId id="2360" r:id="rId2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F3F"/>
    <a:srgbClr val="7F3324"/>
    <a:srgbClr val="9A3324"/>
    <a:srgbClr val="15191B"/>
    <a:srgbClr val="6433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59"/>
    <p:restoredTop sz="96327"/>
  </p:normalViewPr>
  <p:slideViewPr>
    <p:cSldViewPr snapToGrid="0">
      <p:cViewPr varScale="1">
        <p:scale>
          <a:sx n="124" d="100"/>
          <a:sy n="124" d="100"/>
        </p:scale>
        <p:origin x="3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3EC06D-E0D1-4F4D-85C1-5EA3A7B9AFDB}" type="datetimeFigureOut">
              <a:rPr lang="es-ES_tradnl" smtClean="0"/>
              <a:t>7/6/24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6E7AE-CCA9-744B-9995-B2FB845F69E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49548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1A730-C869-3041-B162-A4719B65EA45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18671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1A730-C869-3041-B162-A4719B65EA45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0071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1A730-C869-3041-B162-A4719B65EA45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4798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1A730-C869-3041-B162-A4719B65EA45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1270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1A730-C869-3041-B162-A4719B65EA45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94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1A730-C869-3041-B162-A4719B65EA45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5492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1A730-C869-3041-B162-A4719B65EA45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602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1A730-C869-3041-B162-A4719B65EA45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5709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1A730-C869-3041-B162-A4719B65EA45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9572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1A730-C869-3041-B162-A4719B65EA45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977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1A730-C869-3041-B162-A4719B65EA45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7943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1A730-C869-3041-B162-A4719B65EA45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6765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1A730-C869-3041-B162-A4719B65EA45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9916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1A730-C869-3041-B162-A4719B65EA45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6957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1A730-C869-3041-B162-A4719B65EA45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7558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4E7163-5260-E61E-76BD-F35F28040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C6AFACE-361C-3ACA-EA85-9E7CA96A2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0FA487-91D7-92F8-60C4-BDBA02F5B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FA06-AE3F-0B4A-B5DE-56304B750E04}" type="datetimeFigureOut">
              <a:rPr lang="es-ES_tradnl" smtClean="0"/>
              <a:t>7/6/24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8D6001-6451-F1CD-0887-968E3AA46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B9479B-5191-3AD0-F386-5B52499DE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A1B0-26F5-924E-B0C5-AF816DDAF2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42051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CB87B0-80F9-0913-0134-862DF46D5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9854D50-622F-5D72-E81D-26BB64BAB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03CEE5-98E2-9CA8-2367-D43810BE3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FA06-AE3F-0B4A-B5DE-56304B750E04}" type="datetimeFigureOut">
              <a:rPr lang="es-ES_tradnl" smtClean="0"/>
              <a:t>7/6/24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7F2811-A301-CB06-29F4-5EE20BF9B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2153A8-AB24-5304-FE19-97208C83B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A1B0-26F5-924E-B0C5-AF816DDAF2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46315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34BF057-C422-1E9D-FC0D-EA6F396626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C6036B2-E00C-4417-ED1C-C8C2FAE42B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9A0DD3-E299-483D-FECD-A69A32A13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FA06-AE3F-0B4A-B5DE-56304B750E04}" type="datetimeFigureOut">
              <a:rPr lang="es-ES_tradnl" smtClean="0"/>
              <a:t>7/6/24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9CF370-C5C4-1A7F-C8AA-9467938FD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F375B5-7C8F-78CC-E5C0-29DF8569E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A1B0-26F5-924E-B0C5-AF816DDAF2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48437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663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6E6011-9A3B-4757-9A8E-A4BF4BC8F53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9050" y="0"/>
            <a:ext cx="12211050" cy="6858000"/>
          </a:xfrm>
          <a:custGeom>
            <a:avLst/>
            <a:gdLst>
              <a:gd name="connsiteX0" fmla="*/ 0 w 2193201"/>
              <a:gd name="connsiteY0" fmla="*/ 0 h 2193201"/>
              <a:gd name="connsiteX1" fmla="*/ 2193201 w 2193201"/>
              <a:gd name="connsiteY1" fmla="*/ 0 h 2193201"/>
              <a:gd name="connsiteX2" fmla="*/ 2193201 w 2193201"/>
              <a:gd name="connsiteY2" fmla="*/ 2193201 h 2193201"/>
              <a:gd name="connsiteX3" fmla="*/ 0 w 2193201"/>
              <a:gd name="connsiteY3" fmla="*/ 2193201 h 219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3201" h="2193201">
                <a:moveTo>
                  <a:pt x="0" y="0"/>
                </a:moveTo>
                <a:lnTo>
                  <a:pt x="2193201" y="0"/>
                </a:lnTo>
                <a:lnTo>
                  <a:pt x="2193201" y="2193201"/>
                </a:lnTo>
                <a:lnTo>
                  <a:pt x="0" y="2193201"/>
                </a:lnTo>
                <a:close/>
              </a:path>
            </a:pathLst>
          </a:custGeom>
          <a:pattFill prst="pct5">
            <a:fgClr>
              <a:srgbClr val="1D1C22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8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186298-74F0-5606-4DDE-0875FB21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499452-AEE1-49C3-3454-6FB9CBE7B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062E57-40F4-C9BC-C7C6-4D87BDA22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FA06-AE3F-0B4A-B5DE-56304B750E04}" type="datetimeFigureOut">
              <a:rPr lang="es-ES_tradnl" smtClean="0"/>
              <a:t>7/6/24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B858D4-9202-9A98-6586-A31214CE6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D58A52-EF27-7434-B2F9-2187751D7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A1B0-26F5-924E-B0C5-AF816DDAF2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6892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EB5E62-9C1B-8A00-F770-BC201CD72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823387-F1BE-200D-DB5F-00DB93904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842CB7-913A-8BE6-F195-0DCCF4AC8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FA06-AE3F-0B4A-B5DE-56304B750E04}" type="datetimeFigureOut">
              <a:rPr lang="es-ES_tradnl" smtClean="0"/>
              <a:t>7/6/24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0E42C3-9732-B2DF-1B91-5AA8C46D2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76CCC4-2EC2-49DA-30E6-E6E771127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A1B0-26F5-924E-B0C5-AF816DDAF2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43118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D277DA-3260-CE20-D492-6FB4B76AE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C40BA1E-D7DA-1E93-5572-614A25AAF3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6DDDA82-3BAC-781F-AB32-3F72E786F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1E35B1F-8FE4-E1D1-31B8-1225678D2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FA06-AE3F-0B4A-B5DE-56304B750E04}" type="datetimeFigureOut">
              <a:rPr lang="es-ES_tradnl" smtClean="0"/>
              <a:t>7/6/24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B03DD9-6365-946E-D3AA-AE5C5E320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94C895-A4D1-3C07-F7D1-D82A390B9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A1B0-26F5-924E-B0C5-AF816DDAF2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92111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FE8115-7E34-C4CC-E82B-497F05622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59B80CF-C977-9C32-9555-2083B45F0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EE89632-2FD9-C814-3B7E-2C4159F50B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8D732D3-C39D-D38E-474E-7DDCDC4A30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986A90C-7572-F872-F356-347CC6C95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DC09153-3C2F-0386-308D-6CB7C3B28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FA06-AE3F-0B4A-B5DE-56304B750E04}" type="datetimeFigureOut">
              <a:rPr lang="es-ES_tradnl" smtClean="0"/>
              <a:t>7/6/24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6507AE2-CE96-8827-0CD2-B07891003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CA56C25-0807-8081-8480-461312D63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A1B0-26F5-924E-B0C5-AF816DDAF2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32832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206AF0-31F6-E917-EF05-9B6F0C5E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67D9A23-00AD-E967-BE09-10B4E3482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FA06-AE3F-0B4A-B5DE-56304B750E04}" type="datetimeFigureOut">
              <a:rPr lang="es-ES_tradnl" smtClean="0"/>
              <a:t>7/6/24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54DFE25-1E03-D7EE-320B-8A93DE2C7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6399A29-B894-2270-C6C3-A32196384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A1B0-26F5-924E-B0C5-AF816DDAF2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83266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171CAB0-6FBA-B89A-01C4-A8E8700B7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FA06-AE3F-0B4A-B5DE-56304B750E04}" type="datetimeFigureOut">
              <a:rPr lang="es-ES_tradnl" smtClean="0"/>
              <a:t>7/6/24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D47C9F1-D306-0CE5-CCD3-85693C481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75EB8CA-3B60-E6A2-DDCB-742AD384C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A1B0-26F5-924E-B0C5-AF816DDAF2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9485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B762D5-1C6A-95F5-F8B5-070357651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391F5B-4118-7A28-166E-A392F1258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AF5EB73-EE45-D7DE-965B-58413CF13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1760712-DA2F-9B70-148F-85D60D7BE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FA06-AE3F-0B4A-B5DE-56304B750E04}" type="datetimeFigureOut">
              <a:rPr lang="es-ES_tradnl" smtClean="0"/>
              <a:t>7/6/24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8F435B-6907-84B5-2754-2810537A5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BBB75E7-AEC1-A782-8E57-20CA1CD79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A1B0-26F5-924E-B0C5-AF816DDAF2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98909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A29DA7-C829-60A8-F8FA-0037BE59C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63E309E-CB5F-1FFD-18CD-53BEF94ADB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39521F-1B1C-8DE6-13EF-5D98C911CC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FCAEE10-12DC-07AF-3EE3-7EB837BF1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FA06-AE3F-0B4A-B5DE-56304B750E04}" type="datetimeFigureOut">
              <a:rPr lang="es-ES_tradnl" smtClean="0"/>
              <a:t>7/6/24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4046C8-002C-3DD1-12D1-3D8903ADB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CBADDD-E65F-BFD8-98F9-64DCBAAD5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A1B0-26F5-924E-B0C5-AF816DDAF2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06049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04EB78B-549B-BEA3-FBE8-82E7D7957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915F83-6086-4139-6654-1F9B01A6A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BC58F9-E3E9-D4FE-D33A-0BB9BBAEDC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4FA06-AE3F-0B4A-B5DE-56304B750E04}" type="datetimeFigureOut">
              <a:rPr lang="es-ES_tradnl" smtClean="0"/>
              <a:t>7/6/24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666131-DFF1-78B8-257E-770D339CD1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001EDA-4C0D-5003-FD11-7E94324AEF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EA1B0-26F5-924E-B0C5-AF816DDAF2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78198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hyperlink" Target="https://www.ance.org.mx/Normalizacion/Pages/ComitesTecnicos/Normas-Publicadas-Producto.aspx?id=NMX-J-618/1-ANCE-2015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hyperlink" Target="https://www.ance.org.mx/Normalizacion/Pages/ComitesTecnicos/Normas-Publicadas-Producto.aspx?id=NMX-J-618/1-ANCE-2015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ance.org.mx/Normalizacion/Pages/ComitesTecnicos/Normas-Publicadas-Producto.aspx?id=NMX-J-618/1-ANCE-2015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8072E6E-6D50-3FC8-53BE-53D0E64B1B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4" b="21949"/>
          <a:stretch/>
        </p:blipFill>
        <p:spPr>
          <a:xfrm>
            <a:off x="0" y="3176472"/>
            <a:ext cx="12192000" cy="368152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72A917C-5C5A-6AC4-B66C-6E141CA3D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281" y="815545"/>
            <a:ext cx="1687429" cy="151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99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91321416-2A42-4653-08C8-5B5B9464A09B}"/>
              </a:ext>
            </a:extLst>
          </p:cNvPr>
          <p:cNvSpPr/>
          <p:nvPr/>
        </p:nvSpPr>
        <p:spPr>
          <a:xfrm>
            <a:off x="0" y="668770"/>
            <a:ext cx="2554941" cy="406267"/>
          </a:xfrm>
          <a:prstGeom prst="rect">
            <a:avLst/>
          </a:prstGeom>
          <a:solidFill>
            <a:srgbClr val="9B3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5932F8-490A-0352-14F1-E36CAEAD166C}"/>
              </a:ext>
            </a:extLst>
          </p:cNvPr>
          <p:cNvSpPr txBox="1"/>
          <p:nvPr/>
        </p:nvSpPr>
        <p:spPr>
          <a:xfrm>
            <a:off x="163470" y="674927"/>
            <a:ext cx="6156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Montserrat" pitchFamily="2" charset="77"/>
              </a:rPr>
              <a:t>DESCENTRALIZACIÓN</a:t>
            </a:r>
            <a:r>
              <a:rPr lang="es-ES" sz="2000" b="1" dirty="0">
                <a:solidFill>
                  <a:schemeClr val="tx1">
                    <a:lumMod val="75000"/>
                  </a:schemeClr>
                </a:solidFill>
                <a:latin typeface="Montserrat" pitchFamily="2" charset="77"/>
              </a:rPr>
              <a:t> DE LOS SISTEMAS ELÉCTRICOS</a:t>
            </a:r>
            <a:endParaRPr lang="es-ES_tradnl" sz="2000" b="1" dirty="0">
              <a:solidFill>
                <a:schemeClr val="tx1">
                  <a:lumMod val="7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6B02C1C-7A51-42FC-A418-C26FBAC60F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0" t="12604"/>
          <a:stretch/>
        </p:blipFill>
        <p:spPr>
          <a:xfrm>
            <a:off x="797859" y="1400629"/>
            <a:ext cx="8892988" cy="522824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DC1F4F1-CDCC-4BDE-997C-03B1A6DFC48E}"/>
              </a:ext>
            </a:extLst>
          </p:cNvPr>
          <p:cNvSpPr txBox="1">
            <a:spLocks/>
          </p:cNvSpPr>
          <p:nvPr/>
        </p:nvSpPr>
        <p:spPr>
          <a:xfrm>
            <a:off x="9789074" y="3130394"/>
            <a:ext cx="1942410" cy="933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s-ES_tradnl" sz="1800" dirty="0">
                <a:solidFill>
                  <a:srgbClr val="9A3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ENLACES QUE PRESENTAN MAYOR SATURACION EN EL SEN</a:t>
            </a:r>
          </a:p>
        </p:txBody>
      </p:sp>
      <p:sp>
        <p:nvSpPr>
          <p:cNvPr id="9" name="Marcador de pie de página 2">
            <a:extLst>
              <a:ext uri="{FF2B5EF4-FFF2-40B4-BE49-F238E27FC236}">
                <a16:creationId xmlns:a16="http://schemas.microsoft.com/office/drawing/2014/main" id="{52A44DF0-B6CB-418E-A63B-CD825E188531}"/>
              </a:ext>
            </a:extLst>
          </p:cNvPr>
          <p:cNvSpPr txBox="1">
            <a:spLocks/>
          </p:cNvSpPr>
          <p:nvPr/>
        </p:nvSpPr>
        <p:spPr>
          <a:xfrm>
            <a:off x="9435488" y="6356350"/>
            <a:ext cx="2649583" cy="365124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s-ES" sz="882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Fuente: Seguimiento Operativo CFE 28 de mayo del 2024</a:t>
            </a:r>
            <a:endParaRPr lang="es-MX" sz="882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98892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F8C19E8E-37C8-D818-C89C-C2C9775B5B39}"/>
              </a:ext>
            </a:extLst>
          </p:cNvPr>
          <p:cNvSpPr/>
          <p:nvPr/>
        </p:nvSpPr>
        <p:spPr>
          <a:xfrm>
            <a:off x="672605" y="2092707"/>
            <a:ext cx="58392" cy="198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3F3F3F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81CD37B-5E44-C97A-611E-28D90F741C54}"/>
              </a:ext>
            </a:extLst>
          </p:cNvPr>
          <p:cNvSpPr/>
          <p:nvPr/>
        </p:nvSpPr>
        <p:spPr>
          <a:xfrm>
            <a:off x="8103714" y="0"/>
            <a:ext cx="1295399" cy="6861461"/>
          </a:xfrm>
          <a:prstGeom prst="rect">
            <a:avLst/>
          </a:prstGeom>
          <a:solidFill>
            <a:schemeClr val="bg1">
              <a:alpha val="60133"/>
            </a:schemeClr>
          </a:solidFill>
          <a:ln>
            <a:noFill/>
          </a:ln>
          <a:effectLst>
            <a:outerShdw blurRad="260222" dist="198166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49166ED-106B-BA57-E18E-99AF89A6DF30}"/>
              </a:ext>
            </a:extLst>
          </p:cNvPr>
          <p:cNvSpPr txBox="1"/>
          <p:nvPr/>
        </p:nvSpPr>
        <p:spPr>
          <a:xfrm>
            <a:off x="1118266" y="2306721"/>
            <a:ext cx="554500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500" b="1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¿Que valor aporta la descentralización del Sistema Eléctrico?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F350B66-E1EA-443D-AF6A-944D23C53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8665" y="0"/>
            <a:ext cx="5059437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0444121-98E5-E46B-0366-AFD32C505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153" y="6266455"/>
            <a:ext cx="12357877" cy="50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33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F1D954-1342-4E27-BC48-345359B426B9}"/>
              </a:ext>
            </a:extLst>
          </p:cNvPr>
          <p:cNvSpPr/>
          <p:nvPr/>
        </p:nvSpPr>
        <p:spPr>
          <a:xfrm>
            <a:off x="-1" y="0"/>
            <a:ext cx="4214813" cy="6858000"/>
          </a:xfrm>
          <a:prstGeom prst="rect">
            <a:avLst/>
          </a:prstGeom>
          <a:solidFill>
            <a:srgbClr val="9A3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3" name="TextBox 33">
            <a:extLst>
              <a:ext uri="{FF2B5EF4-FFF2-40B4-BE49-F238E27FC236}">
                <a16:creationId xmlns:a16="http://schemas.microsoft.com/office/drawing/2014/main" id="{AAFCA3F7-64A4-415F-AB41-3F82806030B4}"/>
              </a:ext>
            </a:extLst>
          </p:cNvPr>
          <p:cNvSpPr txBox="1"/>
          <p:nvPr/>
        </p:nvSpPr>
        <p:spPr>
          <a:xfrm>
            <a:off x="7948516" y="948260"/>
            <a:ext cx="3608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Puede evitar la necesidad de nuevas líneas de transmisión, cuyos largos tiempos de construcción son uno de los principales desafíos de la transición energética.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25">
            <a:extLst>
              <a:ext uri="{FF2B5EF4-FFF2-40B4-BE49-F238E27FC236}">
                <a16:creationId xmlns:a16="http://schemas.microsoft.com/office/drawing/2014/main" id="{EFB167AC-0AEB-4FD7-BFD6-9F1979C748DF}"/>
              </a:ext>
            </a:extLst>
          </p:cNvPr>
          <p:cNvSpPr txBox="1"/>
          <p:nvPr/>
        </p:nvSpPr>
        <p:spPr>
          <a:xfrm>
            <a:off x="5219610" y="886705"/>
            <a:ext cx="24342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702113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Acercar la generación de energía eléctrica</a:t>
            </a:r>
          </a:p>
          <a:p>
            <a:r>
              <a:rPr lang="es-ES" sz="1600" b="1" dirty="0">
                <a:solidFill>
                  <a:srgbClr val="702113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 los puntos de consumo:</a:t>
            </a:r>
            <a:endParaRPr lang="en-US" sz="1600" b="1" dirty="0">
              <a:solidFill>
                <a:srgbClr val="702113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25">
            <a:extLst>
              <a:ext uri="{FF2B5EF4-FFF2-40B4-BE49-F238E27FC236}">
                <a16:creationId xmlns:a16="http://schemas.microsoft.com/office/drawing/2014/main" id="{BAD10B1A-0A2A-1E46-C5B6-E9A3F48FD887}"/>
              </a:ext>
            </a:extLst>
          </p:cNvPr>
          <p:cNvSpPr txBox="1"/>
          <p:nvPr/>
        </p:nvSpPr>
        <p:spPr>
          <a:xfrm>
            <a:off x="5219610" y="2331996"/>
            <a:ext cx="24342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702113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Las Unidades de Generación y Sistemas de Almacenamiento son de menor escala:</a:t>
            </a:r>
          </a:p>
        </p:txBody>
      </p:sp>
      <p:sp>
        <p:nvSpPr>
          <p:cNvPr id="9" name="TextBox 25">
            <a:extLst>
              <a:ext uri="{FF2B5EF4-FFF2-40B4-BE49-F238E27FC236}">
                <a16:creationId xmlns:a16="http://schemas.microsoft.com/office/drawing/2014/main" id="{0333F390-0E5C-9328-2EA3-30834A6DE7B6}"/>
              </a:ext>
            </a:extLst>
          </p:cNvPr>
          <p:cNvSpPr txBox="1"/>
          <p:nvPr/>
        </p:nvSpPr>
        <p:spPr>
          <a:xfrm>
            <a:off x="5219610" y="4067656"/>
            <a:ext cx="2434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702113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Independencia energética:</a:t>
            </a:r>
            <a:endParaRPr lang="en-US" sz="1600" b="1" dirty="0">
              <a:solidFill>
                <a:srgbClr val="702113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33">
            <a:extLst>
              <a:ext uri="{FF2B5EF4-FFF2-40B4-BE49-F238E27FC236}">
                <a16:creationId xmlns:a16="http://schemas.microsoft.com/office/drawing/2014/main" id="{305DD98C-5E77-6F6A-32F0-621800F7DF5B}"/>
              </a:ext>
            </a:extLst>
          </p:cNvPr>
          <p:cNvSpPr txBox="1"/>
          <p:nvPr/>
        </p:nvSpPr>
        <p:spPr>
          <a:xfrm>
            <a:off x="7875836" y="2374845"/>
            <a:ext cx="3608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Cuando son instalados cerca o por los mismos</a:t>
            </a:r>
          </a:p>
          <a:p>
            <a:pPr algn="just"/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consumidores, haciendo que su construcción</a:t>
            </a:r>
          </a:p>
          <a:p>
            <a:pPr algn="just"/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sea en menor tiempo y que su operación sea</a:t>
            </a:r>
          </a:p>
          <a:p>
            <a:pPr algn="just"/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más sencilla.</a:t>
            </a:r>
          </a:p>
        </p:txBody>
      </p:sp>
      <p:sp>
        <p:nvSpPr>
          <p:cNvPr id="7" name="TextBox 33">
            <a:extLst>
              <a:ext uri="{FF2B5EF4-FFF2-40B4-BE49-F238E27FC236}">
                <a16:creationId xmlns:a16="http://schemas.microsoft.com/office/drawing/2014/main" id="{567EC9D3-152E-EE1E-9BE9-E558648A9ACD}"/>
              </a:ext>
            </a:extLst>
          </p:cNvPr>
          <p:cNvSpPr txBox="1"/>
          <p:nvPr/>
        </p:nvSpPr>
        <p:spPr>
          <a:xfrm>
            <a:off x="7875836" y="3894387"/>
            <a:ext cx="3608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consumidores podrían ser capaces de  lograr</a:t>
            </a:r>
          </a:p>
          <a:p>
            <a:pPr algn="just"/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solo cubrir su consumo propio, sino que</a:t>
            </a:r>
          </a:p>
          <a:p>
            <a:pPr algn="just"/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 capaces de exportar sus excedentes,</a:t>
            </a:r>
          </a:p>
          <a:p>
            <a:pPr algn="just"/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resultando además en un abastecimiento</a:t>
            </a:r>
          </a:p>
          <a:p>
            <a:pPr algn="just"/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energético más robusto.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A9F45F04-4EB8-6A44-FDCA-EF0D9AD77B75}"/>
              </a:ext>
            </a:extLst>
          </p:cNvPr>
          <p:cNvSpPr/>
          <p:nvPr/>
        </p:nvSpPr>
        <p:spPr>
          <a:xfrm>
            <a:off x="3661024" y="964917"/>
            <a:ext cx="1080000" cy="108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5567B52-6B25-D269-CAEA-8E3D887F58AA}"/>
              </a:ext>
            </a:extLst>
          </p:cNvPr>
          <p:cNvSpPr/>
          <p:nvPr/>
        </p:nvSpPr>
        <p:spPr>
          <a:xfrm>
            <a:off x="-10047" y="668770"/>
            <a:ext cx="1262377" cy="406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88BDACE-33C3-C192-D403-4E3B53012BEB}"/>
              </a:ext>
            </a:extLst>
          </p:cNvPr>
          <p:cNvSpPr txBox="1"/>
          <p:nvPr/>
        </p:nvSpPr>
        <p:spPr>
          <a:xfrm>
            <a:off x="224816" y="653066"/>
            <a:ext cx="5117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Ventajas </a:t>
            </a:r>
            <a:r>
              <a:rPr lang="es-ES_tradnl" sz="2000" b="1" dirty="0">
                <a:solidFill>
                  <a:schemeClr val="bg1"/>
                </a:solidFill>
                <a:latin typeface="Montserrat" pitchFamily="2" charset="77"/>
              </a:rPr>
              <a:t>de la Descentralización: 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06EB23D4-B428-4B12-B3D7-3C9D802F3B1D}"/>
              </a:ext>
            </a:extLst>
          </p:cNvPr>
          <p:cNvSpPr/>
          <p:nvPr/>
        </p:nvSpPr>
        <p:spPr>
          <a:xfrm>
            <a:off x="3698602" y="2393129"/>
            <a:ext cx="1080000" cy="108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C1C1F942-C243-40D7-AFB4-D67E8C55599C}"/>
              </a:ext>
            </a:extLst>
          </p:cNvPr>
          <p:cNvSpPr/>
          <p:nvPr/>
        </p:nvSpPr>
        <p:spPr>
          <a:xfrm>
            <a:off x="3661024" y="3820044"/>
            <a:ext cx="1080000" cy="108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52E9C536-D2FC-4C7B-8D02-BC360CBC2022}"/>
              </a:ext>
            </a:extLst>
          </p:cNvPr>
          <p:cNvSpPr/>
          <p:nvPr/>
        </p:nvSpPr>
        <p:spPr>
          <a:xfrm>
            <a:off x="3661410" y="5304897"/>
            <a:ext cx="1080000" cy="108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7" name="TextBox 25">
            <a:extLst>
              <a:ext uri="{FF2B5EF4-FFF2-40B4-BE49-F238E27FC236}">
                <a16:creationId xmlns:a16="http://schemas.microsoft.com/office/drawing/2014/main" id="{E14BA726-9940-4C75-8103-B894893D87C1}"/>
              </a:ext>
            </a:extLst>
          </p:cNvPr>
          <p:cNvSpPr txBox="1"/>
          <p:nvPr/>
        </p:nvSpPr>
        <p:spPr>
          <a:xfrm>
            <a:off x="5219610" y="5488579"/>
            <a:ext cx="243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702113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Ambiental:</a:t>
            </a:r>
            <a:endParaRPr lang="en-US" sz="1600" b="1" dirty="0">
              <a:solidFill>
                <a:srgbClr val="702113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33">
            <a:extLst>
              <a:ext uri="{FF2B5EF4-FFF2-40B4-BE49-F238E27FC236}">
                <a16:creationId xmlns:a16="http://schemas.microsoft.com/office/drawing/2014/main" id="{BD5423F0-6546-40BB-9538-2196DEF7DC0B}"/>
              </a:ext>
            </a:extLst>
          </p:cNvPr>
          <p:cNvSpPr txBox="1"/>
          <p:nvPr/>
        </p:nvSpPr>
        <p:spPr>
          <a:xfrm>
            <a:off x="7948516" y="5395223"/>
            <a:ext cx="360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Menos emisiones de CO2 por generación de electricidad a través de energías renovables. 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42C3ED0-AD02-479B-97C0-5CDBB68746C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716388" y="1009598"/>
            <a:ext cx="972000" cy="972000"/>
          </a:xfrm>
          <a:prstGeom prst="flowChartConnector">
            <a:avLst/>
          </a:prstGeom>
        </p:spPr>
      </p:pic>
      <p:pic>
        <p:nvPicPr>
          <p:cNvPr id="4098" name="Picture 2" descr="Baterías Solares para placas y paneles solares, placa solar con bateria">
            <a:extLst>
              <a:ext uri="{FF2B5EF4-FFF2-40B4-BE49-F238E27FC236}">
                <a16:creationId xmlns:a16="http://schemas.microsoft.com/office/drawing/2014/main" id="{9B8C2D43-5E36-49CB-BBC3-44669055121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602" y="2435905"/>
            <a:ext cx="972000" cy="972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edidor bidireccional CFE ¿Qué es? Y ¿Cómo funciona?">
            <a:extLst>
              <a:ext uri="{FF2B5EF4-FFF2-40B4-BE49-F238E27FC236}">
                <a16:creationId xmlns:a16="http://schemas.microsoft.com/office/drawing/2014/main" id="{C78B3CFC-CA19-4EDA-AA77-82CD78223A5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897" y="3870990"/>
            <a:ext cx="972000" cy="972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ambio climático en Latinoamérica, ¿una amenaza a la residencia?">
            <a:extLst>
              <a:ext uri="{FF2B5EF4-FFF2-40B4-BE49-F238E27FC236}">
                <a16:creationId xmlns:a16="http://schemas.microsoft.com/office/drawing/2014/main" id="{153F5D2A-292D-4E67-B431-85A26AE9F60C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897" y="5344670"/>
            <a:ext cx="972000" cy="972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98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25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25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3" grpId="0"/>
      <p:bldP spid="66" grpId="0"/>
      <p:bldP spid="6" grpId="0"/>
      <p:bldP spid="9" grpId="0"/>
      <p:bldP spid="5" grpId="0"/>
      <p:bldP spid="7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F1D954-1342-4E27-BC48-345359B426B9}"/>
              </a:ext>
            </a:extLst>
          </p:cNvPr>
          <p:cNvSpPr/>
          <p:nvPr/>
        </p:nvSpPr>
        <p:spPr>
          <a:xfrm>
            <a:off x="-1" y="0"/>
            <a:ext cx="4214813" cy="6858000"/>
          </a:xfrm>
          <a:prstGeom prst="rect">
            <a:avLst/>
          </a:prstGeom>
          <a:solidFill>
            <a:srgbClr val="9A3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3" name="TextBox 33">
            <a:extLst>
              <a:ext uri="{FF2B5EF4-FFF2-40B4-BE49-F238E27FC236}">
                <a16:creationId xmlns:a16="http://schemas.microsoft.com/office/drawing/2014/main" id="{AAFCA3F7-64A4-415F-AB41-3F82806030B4}"/>
              </a:ext>
            </a:extLst>
          </p:cNvPr>
          <p:cNvSpPr txBox="1"/>
          <p:nvPr/>
        </p:nvSpPr>
        <p:spPr>
          <a:xfrm>
            <a:off x="7948516" y="984700"/>
            <a:ext cx="3608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Grupo acotado de generadores produciendo para la mayoría del país.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Atención de demandas a los permisionarios.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Monopolio natural del estado.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25">
            <a:extLst>
              <a:ext uri="{FF2B5EF4-FFF2-40B4-BE49-F238E27FC236}">
                <a16:creationId xmlns:a16="http://schemas.microsoft.com/office/drawing/2014/main" id="{EFB167AC-0AEB-4FD7-BFD6-9F1979C748DF}"/>
              </a:ext>
            </a:extLst>
          </p:cNvPr>
          <p:cNvSpPr txBox="1"/>
          <p:nvPr/>
        </p:nvSpPr>
        <p:spPr>
          <a:xfrm>
            <a:off x="5219610" y="953922"/>
            <a:ext cx="2434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702113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Política Energética en México</a:t>
            </a:r>
            <a:endParaRPr lang="en-US" sz="1600" b="1" dirty="0">
              <a:solidFill>
                <a:srgbClr val="702113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25">
            <a:extLst>
              <a:ext uri="{FF2B5EF4-FFF2-40B4-BE49-F238E27FC236}">
                <a16:creationId xmlns:a16="http://schemas.microsoft.com/office/drawing/2014/main" id="{BAD10B1A-0A2A-1E46-C5B6-E9A3F48FD887}"/>
              </a:ext>
            </a:extLst>
          </p:cNvPr>
          <p:cNvSpPr txBox="1"/>
          <p:nvPr/>
        </p:nvSpPr>
        <p:spPr>
          <a:xfrm>
            <a:off x="5219610" y="2331996"/>
            <a:ext cx="24342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702113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Flexibilidad en los Sistemas de Transmisión y Distribución.</a:t>
            </a:r>
          </a:p>
        </p:txBody>
      </p:sp>
      <p:sp>
        <p:nvSpPr>
          <p:cNvPr id="9" name="TextBox 25">
            <a:extLst>
              <a:ext uri="{FF2B5EF4-FFF2-40B4-BE49-F238E27FC236}">
                <a16:creationId xmlns:a16="http://schemas.microsoft.com/office/drawing/2014/main" id="{0333F390-0E5C-9328-2EA3-30834A6DE7B6}"/>
              </a:ext>
            </a:extLst>
          </p:cNvPr>
          <p:cNvSpPr txBox="1"/>
          <p:nvPr/>
        </p:nvSpPr>
        <p:spPr>
          <a:xfrm>
            <a:off x="5219610" y="4067656"/>
            <a:ext cx="2434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702113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Sistemas de Almacenamiento de</a:t>
            </a:r>
          </a:p>
          <a:p>
            <a:r>
              <a:rPr lang="es-ES" sz="1600" b="1" dirty="0">
                <a:solidFill>
                  <a:srgbClr val="702113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Energía</a:t>
            </a:r>
            <a:endParaRPr lang="en-US" sz="1600" b="1" dirty="0">
              <a:solidFill>
                <a:srgbClr val="702113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33">
            <a:extLst>
              <a:ext uri="{FF2B5EF4-FFF2-40B4-BE49-F238E27FC236}">
                <a16:creationId xmlns:a16="http://schemas.microsoft.com/office/drawing/2014/main" id="{305DD98C-5E77-6F6A-32F0-621800F7DF5B}"/>
              </a:ext>
            </a:extLst>
          </p:cNvPr>
          <p:cNvSpPr txBox="1"/>
          <p:nvPr/>
        </p:nvSpPr>
        <p:spPr>
          <a:xfrm>
            <a:off x="7948515" y="1996645"/>
            <a:ext cx="36086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contamos con Redes de Transmisión y distribución que cuenten mas medios de seccionamiento que permitan aislar una falla.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Tenemos un creciente problema de saturación de nodos a nivel nacional.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Monitoreo deficiente de tiempo real que distingue la importancia de que exista un intercambio de información entre transmisión y  distribución</a:t>
            </a:r>
          </a:p>
          <a:p>
            <a:pPr algn="just"/>
            <a:endParaRPr lang="es-E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33">
            <a:extLst>
              <a:ext uri="{FF2B5EF4-FFF2-40B4-BE49-F238E27FC236}">
                <a16:creationId xmlns:a16="http://schemas.microsoft.com/office/drawing/2014/main" id="{567EC9D3-152E-EE1E-9BE9-E558648A9ACD}"/>
              </a:ext>
            </a:extLst>
          </p:cNvPr>
          <p:cNvSpPr txBox="1"/>
          <p:nvPr/>
        </p:nvSpPr>
        <p:spPr>
          <a:xfrm>
            <a:off x="8015290" y="4159988"/>
            <a:ext cx="3608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Atenuar la intermitencia con sistemas de almacenamiento de energía como  Bancos de Baterías, Condensadores Síncronos o Volantes de Inercia. 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A9F45F04-4EB8-6A44-FDCA-EF0D9AD77B75}"/>
              </a:ext>
            </a:extLst>
          </p:cNvPr>
          <p:cNvSpPr/>
          <p:nvPr/>
        </p:nvSpPr>
        <p:spPr>
          <a:xfrm>
            <a:off x="3661024" y="964917"/>
            <a:ext cx="1080000" cy="108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5567B52-6B25-D269-CAEA-8E3D887F58AA}"/>
              </a:ext>
            </a:extLst>
          </p:cNvPr>
          <p:cNvSpPr/>
          <p:nvPr/>
        </p:nvSpPr>
        <p:spPr>
          <a:xfrm>
            <a:off x="-10047" y="668770"/>
            <a:ext cx="1629297" cy="406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88BDACE-33C3-C192-D403-4E3B53012BEB}"/>
              </a:ext>
            </a:extLst>
          </p:cNvPr>
          <p:cNvSpPr txBox="1"/>
          <p:nvPr/>
        </p:nvSpPr>
        <p:spPr>
          <a:xfrm>
            <a:off x="224816" y="653066"/>
            <a:ext cx="5117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Desventajas </a:t>
            </a:r>
            <a:r>
              <a:rPr lang="es-ES_tradnl" sz="2000" b="1" dirty="0">
                <a:solidFill>
                  <a:schemeClr val="bg1"/>
                </a:solidFill>
                <a:latin typeface="Montserrat" pitchFamily="2" charset="77"/>
              </a:rPr>
              <a:t>de la Descentralización: 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06EB23D4-B428-4B12-B3D7-3C9D802F3B1D}"/>
              </a:ext>
            </a:extLst>
          </p:cNvPr>
          <p:cNvSpPr/>
          <p:nvPr/>
        </p:nvSpPr>
        <p:spPr>
          <a:xfrm>
            <a:off x="3698602" y="2393129"/>
            <a:ext cx="1080000" cy="108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C1C1F942-C243-40D7-AFB4-D67E8C55599C}"/>
              </a:ext>
            </a:extLst>
          </p:cNvPr>
          <p:cNvSpPr/>
          <p:nvPr/>
        </p:nvSpPr>
        <p:spPr>
          <a:xfrm>
            <a:off x="3661024" y="3820044"/>
            <a:ext cx="1080000" cy="108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52E9C536-D2FC-4C7B-8D02-BC360CBC2022}"/>
              </a:ext>
            </a:extLst>
          </p:cNvPr>
          <p:cNvSpPr/>
          <p:nvPr/>
        </p:nvSpPr>
        <p:spPr>
          <a:xfrm>
            <a:off x="3661410" y="5304897"/>
            <a:ext cx="1080000" cy="108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7" name="TextBox 25">
            <a:extLst>
              <a:ext uri="{FF2B5EF4-FFF2-40B4-BE49-F238E27FC236}">
                <a16:creationId xmlns:a16="http://schemas.microsoft.com/office/drawing/2014/main" id="{E14BA726-9940-4C75-8103-B894893D87C1}"/>
              </a:ext>
            </a:extLst>
          </p:cNvPr>
          <p:cNvSpPr txBox="1"/>
          <p:nvPr/>
        </p:nvSpPr>
        <p:spPr>
          <a:xfrm>
            <a:off x="5219610" y="5488579"/>
            <a:ext cx="2434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702113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Regulación Técnica y Normatividad</a:t>
            </a:r>
            <a:endParaRPr lang="en-US" sz="1600" b="1" dirty="0">
              <a:solidFill>
                <a:srgbClr val="702113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33">
            <a:extLst>
              <a:ext uri="{FF2B5EF4-FFF2-40B4-BE49-F238E27FC236}">
                <a16:creationId xmlns:a16="http://schemas.microsoft.com/office/drawing/2014/main" id="{BD5423F0-6546-40BB-9538-2196DEF7DC0B}"/>
              </a:ext>
            </a:extLst>
          </p:cNvPr>
          <p:cNvSpPr txBox="1"/>
          <p:nvPr/>
        </p:nvSpPr>
        <p:spPr>
          <a:xfrm>
            <a:off x="7948516" y="5395223"/>
            <a:ext cx="3608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desarrollan especificaciones técnicas que no evolucionan al mismo tiempo que los avances tecnológicos.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Urge que se implementen políticas favorables a la transición energética  justa, México es uno de los países más vulnerables ante el cambio climático  - El Poder del Consumidor">
            <a:extLst>
              <a:ext uri="{FF2B5EF4-FFF2-40B4-BE49-F238E27FC236}">
                <a16:creationId xmlns:a16="http://schemas.microsoft.com/office/drawing/2014/main" id="{675A1810-F000-4118-BEF9-214E0B9CDF6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88" y="1016276"/>
            <a:ext cx="972000" cy="972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antenimiento y Construcción de Lineas de Distribución Eléctrica Primaria -  ELECTRÓNICA R2M, S.A. DE C.V.">
            <a:extLst>
              <a:ext uri="{FF2B5EF4-FFF2-40B4-BE49-F238E27FC236}">
                <a16:creationId xmlns:a16="http://schemas.microsoft.com/office/drawing/2014/main" id="{69357376-56B4-4A00-9DD6-18C07C1A971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602" y="2437214"/>
            <a:ext cx="972000" cy="972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aterías para paneles solares: Qué son, para qué sirven y cuánto cuestan">
            <a:extLst>
              <a:ext uri="{FF2B5EF4-FFF2-40B4-BE49-F238E27FC236}">
                <a16:creationId xmlns:a16="http://schemas.microsoft.com/office/drawing/2014/main" id="{94CC3DFB-46E4-4BBF-85E4-86453D50A7C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88" y="3859794"/>
            <a:ext cx="972000" cy="972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La normatividad en México - Nomverify México">
            <a:extLst>
              <a:ext uri="{FF2B5EF4-FFF2-40B4-BE49-F238E27FC236}">
                <a16:creationId xmlns:a16="http://schemas.microsoft.com/office/drawing/2014/main" id="{6FC4AFFA-BCA2-43A1-B274-23C38B3F7B91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88" y="5355724"/>
            <a:ext cx="972000" cy="972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54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25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25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3" grpId="0"/>
      <p:bldP spid="66" grpId="0"/>
      <p:bldP spid="6" grpId="0"/>
      <p:bldP spid="9" grpId="0"/>
      <p:bldP spid="5" grpId="0"/>
      <p:bldP spid="7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0444121-98E5-E46B-0366-AFD32C505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153" y="6266455"/>
            <a:ext cx="12357877" cy="50747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EC72398-48D3-41AE-AF69-A048D012A2BB}"/>
              </a:ext>
            </a:extLst>
          </p:cNvPr>
          <p:cNvSpPr txBox="1"/>
          <p:nvPr/>
        </p:nvSpPr>
        <p:spPr>
          <a:xfrm>
            <a:off x="533522" y="693046"/>
            <a:ext cx="111693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500" b="1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 REGULATORIO DE LA GENERACIÓN DISTRIBUIDA CRE</a:t>
            </a:r>
            <a:endParaRPr lang="es-ES_tradnl" sz="2500" b="1" dirty="0">
              <a:solidFill>
                <a:srgbClr val="3F3F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48CEE26-9854-4FEF-8475-56C75ABDBDEE}"/>
              </a:ext>
            </a:extLst>
          </p:cNvPr>
          <p:cNvSpPr txBox="1"/>
          <p:nvPr/>
        </p:nvSpPr>
        <p:spPr>
          <a:xfrm>
            <a:off x="3089927" y="1412614"/>
            <a:ext cx="830034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Disposiciones Administrativas de Carácter General, los modelos de contrato, la metodología de cálculo de contraprestación y las especificaciones técnicas generales, aplicables a las </a:t>
            </a:r>
            <a:r>
              <a:rPr lang="es-ES" b="1" dirty="0">
                <a:solidFill>
                  <a:srgbClr val="000000"/>
                </a:solidFill>
                <a:latin typeface="Montserrat" pitchFamily="2" charset="77"/>
              </a:rPr>
              <a:t>centrales eléctricas de generación distribuida </a:t>
            </a:r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y generación limpia distribuida.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Bases del Mercado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0000"/>
                </a:solidFill>
                <a:latin typeface="Montserrat" pitchFamily="2" charset="77"/>
              </a:rPr>
              <a:t>Manual de Interconexión de Centrales de Generación con capacidad menor a 0.5 MW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Lineamientos que establecen los criterios para el otorgamiento de Certificados de Energías Limpias y los requisitos para su adquisición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Disposiciones Administrativas de carácter general para el funcionamiento del Sistema de Gestión de Certificados y Cumplimiento de Obligaciones de Energías Limpias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0000"/>
                </a:solidFill>
                <a:latin typeface="Montserrat" pitchFamily="2" charset="77"/>
              </a:rPr>
              <a:t>Disposiciones administrativas de carácter general en materia de verificación e inspección de la industria eléctrica en las áreas de generación, transmisión y distribución de energía eléctrica</a:t>
            </a:r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. </a:t>
            </a:r>
            <a:endParaRPr lang="es-ES_tradnl" dirty="0">
              <a:latin typeface="Montserrat" pitchFamily="2" charset="77"/>
            </a:endParaRPr>
          </a:p>
        </p:txBody>
      </p:sp>
      <p:pic>
        <p:nvPicPr>
          <p:cNvPr id="6146" name="Picture 2" descr="Quieres conocer cómo sesionó la CRE? - Energía Hoy">
            <a:extLst>
              <a:ext uri="{FF2B5EF4-FFF2-40B4-BE49-F238E27FC236}">
                <a16:creationId xmlns:a16="http://schemas.microsoft.com/office/drawing/2014/main" id="{B4A1FB68-BD7E-447C-88FA-CC81A911B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54" y="2017835"/>
            <a:ext cx="25717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801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F8C19E8E-37C8-D818-C89C-C2C9775B5B39}"/>
              </a:ext>
            </a:extLst>
          </p:cNvPr>
          <p:cNvSpPr/>
          <p:nvPr/>
        </p:nvSpPr>
        <p:spPr>
          <a:xfrm>
            <a:off x="614614" y="2936768"/>
            <a:ext cx="58392" cy="198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3F3F3F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0444121-98E5-E46B-0366-AFD32C505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153" y="6266455"/>
            <a:ext cx="12357877" cy="507478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7C36BD2C-88D5-4876-93FC-1CD00623F1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554407"/>
              </p:ext>
            </p:extLst>
          </p:nvPr>
        </p:nvGraphicFramePr>
        <p:xfrm>
          <a:off x="2907819" y="896619"/>
          <a:ext cx="8669568" cy="526213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89856">
                  <a:extLst>
                    <a:ext uri="{9D8B030D-6E8A-4147-A177-3AD203B41FA5}">
                      <a16:colId xmlns:a16="http://schemas.microsoft.com/office/drawing/2014/main" val="593149315"/>
                    </a:ext>
                  </a:extLst>
                </a:gridCol>
                <a:gridCol w="4000893">
                  <a:extLst>
                    <a:ext uri="{9D8B030D-6E8A-4147-A177-3AD203B41FA5}">
                      <a16:colId xmlns:a16="http://schemas.microsoft.com/office/drawing/2014/main" val="3333509213"/>
                    </a:ext>
                  </a:extLst>
                </a:gridCol>
                <a:gridCol w="1778819">
                  <a:extLst>
                    <a:ext uri="{9D8B030D-6E8A-4147-A177-3AD203B41FA5}">
                      <a16:colId xmlns:a16="http://schemas.microsoft.com/office/drawing/2014/main" val="2580759831"/>
                    </a:ext>
                  </a:extLst>
                </a:gridCol>
              </a:tblGrid>
              <a:tr h="406394">
                <a:tc>
                  <a:txBody>
                    <a:bodyPr/>
                    <a:lstStyle/>
                    <a:p>
                      <a:r>
                        <a:rPr lang="es-ES" dirty="0"/>
                        <a:t>Código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Titulo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Comité Técnico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991417"/>
                  </a:ext>
                </a:extLst>
              </a:tr>
              <a:tr h="34644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2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NMX-J-618-ANCE-2015 Parte 1 a la Parte 7. </a:t>
                      </a:r>
                      <a:endParaRPr lang="es-MX" sz="1200" b="0" i="0" u="sng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Evaluación de la seguridad en módulos fotovoltaicos (FV). 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GT ER</a:t>
                      </a:r>
                      <a:endParaRPr lang="es-MX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862263"/>
                  </a:ext>
                </a:extLst>
              </a:tr>
              <a:tr h="70144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2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NMX-J-643-ANCE-2011Parte 1 a la Parte 13. </a:t>
                      </a:r>
                    </a:p>
                    <a:p>
                      <a:r>
                        <a:rPr lang="es-MX" sz="12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 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Dispositivos fotovoltaicos. 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/>
                        <a:t>GT ER</a:t>
                      </a:r>
                      <a:endParaRPr lang="es-MX" sz="1200" dirty="0"/>
                    </a:p>
                    <a:p>
                      <a:pPr algn="ctr"/>
                      <a:endParaRPr lang="es-MX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685348"/>
                  </a:ext>
                </a:extLst>
              </a:tr>
              <a:tr h="50103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2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NMX-J-655-ANCE-2012. </a:t>
                      </a:r>
                      <a:r>
                        <a:rPr lang="es-MX" sz="12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Parte 1 a la Parte 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/>
                        <a:t>Desempeño y eficiencia en sistemas fotovoltaicos (FV) 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/>
                        <a:t>GT ER</a:t>
                      </a:r>
                      <a:endParaRPr lang="es-MX" sz="1200" dirty="0"/>
                    </a:p>
                    <a:p>
                      <a:pPr algn="ctr"/>
                      <a:endParaRPr lang="es-MX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009731"/>
                  </a:ext>
                </a:extLst>
              </a:tr>
              <a:tr h="70144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2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NMX-J-656/1-ANCE-2012</a:t>
                      </a:r>
                      <a:r>
                        <a:rPr lang="es-MX" sz="12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Parte 1.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/>
                        <a:t>Evaluación de la seguridad en dispositivos fotovoltaicos (FV) – Seguridad en equipos de conversión de energía para uso en sistemas fotovoltaicos (FV) – PARTE 1: Requisitos generales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/>
                        <a:t>GT ER</a:t>
                      </a:r>
                      <a:endParaRPr lang="es-MX" sz="1200" dirty="0"/>
                    </a:p>
                    <a:p>
                      <a:pPr algn="ctr"/>
                      <a:endParaRPr lang="es-MX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012014"/>
                  </a:ext>
                </a:extLst>
              </a:tr>
              <a:tr h="50103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2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NMX-J-657/1-ANCE-2011</a:t>
                      </a:r>
                      <a:endParaRPr lang="es-MX" sz="1200" b="0" i="0" u="sng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/>
                        <a:t>Sistemas híbridos y de energía renovable - Guía para la electrificación rural – Parte 1: Introducción general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/>
                        <a:t>GT ER</a:t>
                      </a:r>
                      <a:endParaRPr lang="es-MX" sz="1200" dirty="0"/>
                    </a:p>
                    <a:p>
                      <a:pPr algn="ctr"/>
                      <a:endParaRPr lang="es-MX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5183183"/>
                  </a:ext>
                </a:extLst>
              </a:tr>
              <a:tr h="70144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2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NMX-J-676-ANCE-2013</a:t>
                      </a:r>
                      <a:endParaRPr lang="es-MX" sz="1200" b="0" i="0" u="sng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Sistemas de energía fotovoltaicos (FV) interconectados a las redes de suministro - Características de la interfaz de interconexión con la compañía suministradora. </a:t>
                      </a:r>
                      <a:endParaRPr lang="es-MX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/>
                        <a:t>GT ER</a:t>
                      </a:r>
                      <a:endParaRPr lang="es-MX" sz="1200" dirty="0"/>
                    </a:p>
                    <a:p>
                      <a:pPr algn="ctr"/>
                      <a:endParaRPr lang="es-MX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137602"/>
                  </a:ext>
                </a:extLst>
              </a:tr>
              <a:tr h="70144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2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NMX-J-691-ANCE-2014</a:t>
                      </a:r>
                      <a:endParaRPr lang="es-MX" sz="1200" b="0" i="0" u="sng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Sistemas fotovoltaicos que se conectan a la red eléctrica - Requisitos mínimos para la documentación del sistema, pruebas de puesta en servicio e inspección</a:t>
                      </a:r>
                      <a:endParaRPr lang="es-MX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/>
                        <a:t>GT ER</a:t>
                      </a:r>
                      <a:endParaRPr lang="es-MX" sz="1200" dirty="0"/>
                    </a:p>
                    <a:p>
                      <a:pPr algn="ctr"/>
                      <a:endParaRPr lang="es-MX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60781"/>
                  </a:ext>
                </a:extLst>
              </a:tr>
              <a:tr h="70144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2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NMX-J-693-ANCE-2014</a:t>
                      </a:r>
                      <a:endParaRPr lang="es-MX" sz="1200" b="0" i="0" u="sng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/>
                        <a:t>Sistemas de energía fotovoltaicos (FV) - Supervisión del desempeño de los sistemas fotovoltaicos – Lineamientos para la medición, el intercambio y el análisis de datos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/>
                        <a:t>GT ER</a:t>
                      </a:r>
                      <a:endParaRPr lang="es-MX" sz="1200" dirty="0"/>
                    </a:p>
                    <a:p>
                      <a:pPr algn="ctr"/>
                      <a:endParaRPr lang="es-MX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116678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16756132-B9D8-4A1C-A816-C8FCB74FA726}"/>
              </a:ext>
            </a:extLst>
          </p:cNvPr>
          <p:cNvSpPr txBox="1"/>
          <p:nvPr/>
        </p:nvSpPr>
        <p:spPr>
          <a:xfrm>
            <a:off x="931985" y="321756"/>
            <a:ext cx="111693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500" b="1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Estándares mexicanos existentes en los Sistemas D</a:t>
            </a:r>
            <a:r>
              <a:rPr lang="es-ES_tradnl" sz="2500" b="1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escentralizados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E55F89-E80F-4A73-8824-2A3A6B30CBF4}"/>
              </a:ext>
            </a:extLst>
          </p:cNvPr>
          <p:cNvSpPr txBox="1">
            <a:spLocks/>
          </p:cNvSpPr>
          <p:nvPr/>
        </p:nvSpPr>
        <p:spPr>
          <a:xfrm>
            <a:off x="673006" y="3339455"/>
            <a:ext cx="1942410" cy="933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s-ES_tradnl" sz="1800" dirty="0">
                <a:solidFill>
                  <a:srgbClr val="9A3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COMITÉ DE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_tradnl" sz="1800" dirty="0">
                <a:solidFill>
                  <a:srgbClr val="9A3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_tradnl" sz="1800" dirty="0">
                <a:solidFill>
                  <a:srgbClr val="9A3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RENOVABLES</a:t>
            </a:r>
          </a:p>
        </p:txBody>
      </p:sp>
      <p:pic>
        <p:nvPicPr>
          <p:cNvPr id="7170" name="Picture 2" descr="ANCE A.C. (ASOC. DE NORMALIZACIÓN Y CERTIFICACIÓN) - The Food Tech Summit &amp;  Expo">
            <a:extLst>
              <a:ext uri="{FF2B5EF4-FFF2-40B4-BE49-F238E27FC236}">
                <a16:creationId xmlns:a16="http://schemas.microsoft.com/office/drawing/2014/main" id="{47E2DC95-68C2-4874-9905-FD4AF4EAA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16" y="1103885"/>
            <a:ext cx="1497989" cy="93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00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F8C19E8E-37C8-D818-C89C-C2C9775B5B39}"/>
              </a:ext>
            </a:extLst>
          </p:cNvPr>
          <p:cNvSpPr/>
          <p:nvPr/>
        </p:nvSpPr>
        <p:spPr>
          <a:xfrm>
            <a:off x="277654" y="3059861"/>
            <a:ext cx="58392" cy="198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3F3F3F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0444121-98E5-E46B-0366-AFD32C505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153" y="6266455"/>
            <a:ext cx="12357877" cy="50747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0F73A8D-4FD2-46A0-85BE-92A161E04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064" y="1010265"/>
            <a:ext cx="9299331" cy="455912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1F91705-71D9-4146-87FC-1911B86FF554}"/>
              </a:ext>
            </a:extLst>
          </p:cNvPr>
          <p:cNvSpPr txBox="1">
            <a:spLocks/>
          </p:cNvSpPr>
          <p:nvPr/>
        </p:nvSpPr>
        <p:spPr>
          <a:xfrm>
            <a:off x="277654" y="3351552"/>
            <a:ext cx="1942410" cy="20368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s-ES_tradnl" sz="1500" dirty="0">
                <a:solidFill>
                  <a:srgbClr val="9A3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COMITÉ DE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_tradnl" sz="1500" dirty="0">
                <a:solidFill>
                  <a:srgbClr val="9A3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CORDINACIÓN DE AISLAMIENTO, GENERACIÓN, TRANSMISIÓN Y DISTRIBUCIÓN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2B65674-BF54-4355-97D6-3E67792562DF}"/>
              </a:ext>
            </a:extLst>
          </p:cNvPr>
          <p:cNvSpPr txBox="1"/>
          <p:nvPr/>
        </p:nvSpPr>
        <p:spPr>
          <a:xfrm>
            <a:off x="931985" y="321756"/>
            <a:ext cx="111693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500" b="1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Estándares mexicanos existentes en los Sistemas D</a:t>
            </a:r>
            <a:r>
              <a:rPr lang="es-ES_tradnl" sz="2500" b="1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escentralizados</a:t>
            </a:r>
          </a:p>
        </p:txBody>
      </p:sp>
      <p:pic>
        <p:nvPicPr>
          <p:cNvPr id="13" name="Picture 2" descr="ANCE A.C. (ASOC. DE NORMALIZACIÓN Y CERTIFICACIÓN) - The Food Tech Summit &amp;  Expo">
            <a:extLst>
              <a:ext uri="{FF2B5EF4-FFF2-40B4-BE49-F238E27FC236}">
                <a16:creationId xmlns:a16="http://schemas.microsoft.com/office/drawing/2014/main" id="{9785D175-BE40-4F53-A1FF-EC19BA16C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61" y="1090501"/>
            <a:ext cx="1497989" cy="93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56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F8C19E8E-37C8-D818-C89C-C2C9775B5B39}"/>
              </a:ext>
            </a:extLst>
          </p:cNvPr>
          <p:cNvSpPr/>
          <p:nvPr/>
        </p:nvSpPr>
        <p:spPr>
          <a:xfrm>
            <a:off x="682991" y="2931010"/>
            <a:ext cx="58392" cy="198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3F3F3F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0444121-98E5-E46B-0366-AFD32C505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153" y="6266455"/>
            <a:ext cx="12357877" cy="50747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1F91705-71D9-4146-87FC-1911B86FF554}"/>
              </a:ext>
            </a:extLst>
          </p:cNvPr>
          <p:cNvSpPr txBox="1">
            <a:spLocks/>
          </p:cNvSpPr>
          <p:nvPr/>
        </p:nvSpPr>
        <p:spPr>
          <a:xfrm>
            <a:off x="741383" y="3551889"/>
            <a:ext cx="1942410" cy="20368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s-ES_tradnl" sz="1500" dirty="0">
                <a:solidFill>
                  <a:srgbClr val="9A3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Generación de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_tradnl" sz="1500" dirty="0">
                <a:solidFill>
                  <a:srgbClr val="9A3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Energía Eléctrica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B7D1B8CE-A99C-41D5-8028-223F66D934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35270"/>
              </p:ext>
            </p:extLst>
          </p:nvPr>
        </p:nvGraphicFramePr>
        <p:xfrm>
          <a:off x="3100408" y="1770230"/>
          <a:ext cx="8127999" cy="2108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10863">
                  <a:extLst>
                    <a:ext uri="{9D8B030D-6E8A-4147-A177-3AD203B41FA5}">
                      <a16:colId xmlns:a16="http://schemas.microsoft.com/office/drawing/2014/main" val="593149315"/>
                    </a:ext>
                  </a:extLst>
                </a:gridCol>
                <a:gridCol w="4150658">
                  <a:extLst>
                    <a:ext uri="{9D8B030D-6E8A-4147-A177-3AD203B41FA5}">
                      <a16:colId xmlns:a16="http://schemas.microsoft.com/office/drawing/2014/main" val="3333509213"/>
                    </a:ext>
                  </a:extLst>
                </a:gridCol>
                <a:gridCol w="2066478">
                  <a:extLst>
                    <a:ext uri="{9D8B030D-6E8A-4147-A177-3AD203B41FA5}">
                      <a16:colId xmlns:a16="http://schemas.microsoft.com/office/drawing/2014/main" val="2580759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Código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Titulo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Comité Técnico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991417"/>
                  </a:ext>
                </a:extLst>
              </a:tr>
              <a:tr h="31613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2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NMX-J-673-25-ANCE-2017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Sistemas de generación de energía eólica – Parte 25-1: Interacción para la supervisión y el control de plantas de energía eólica – Descripción general de principios y modelos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/>
                        <a:t>GT CONANCE</a:t>
                      </a:r>
                      <a:endParaRPr lang="es-MX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862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2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NMX-J-720-3-ANCE-2019 </a:t>
                      </a:r>
                      <a:r>
                        <a:rPr lang="es-MX" sz="12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 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Máquinas eléctricas rotatorias - Parte 3: Requisitos específicos para generadores síncronos accionados por turbinas de vapor o turbinas de gas de combustión.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/>
                        <a:t>GT CONANCE</a:t>
                      </a:r>
                      <a:endParaRPr lang="es-MX" sz="1200" dirty="0"/>
                    </a:p>
                    <a:p>
                      <a:endParaRPr lang="es-MX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685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2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NMX-J-281/601-ANCE-2011 </a:t>
                      </a:r>
                      <a:endParaRPr lang="es-MX" sz="1200" b="0" i="0" u="sng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Vocabulario electrotécnico - Parte 601: Generación, transmisión y distribución de energía eléctrica - Generalidades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/>
                        <a:t>GT 64A</a:t>
                      </a:r>
                      <a:endParaRPr lang="es-MX" sz="1200" dirty="0"/>
                    </a:p>
                    <a:p>
                      <a:endParaRPr lang="es-MX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009731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2EC72398-48D3-41AE-AF69-A048D012A2BB}"/>
              </a:ext>
            </a:extLst>
          </p:cNvPr>
          <p:cNvSpPr txBox="1"/>
          <p:nvPr/>
        </p:nvSpPr>
        <p:spPr>
          <a:xfrm>
            <a:off x="533522" y="693046"/>
            <a:ext cx="111693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500" b="1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Estándares mexicanos existentes en los Sistemas D</a:t>
            </a:r>
            <a:r>
              <a:rPr lang="es-ES_tradnl" sz="2500" b="1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escentralizados</a:t>
            </a:r>
          </a:p>
        </p:txBody>
      </p:sp>
      <p:pic>
        <p:nvPicPr>
          <p:cNvPr id="13" name="Picture 2" descr="ANCE A.C. (ASOC. DE NORMALIZACIÓN Y CERTIFICACIÓN) - The Food Tech Summit &amp;  Expo">
            <a:extLst>
              <a:ext uri="{FF2B5EF4-FFF2-40B4-BE49-F238E27FC236}">
                <a16:creationId xmlns:a16="http://schemas.microsoft.com/office/drawing/2014/main" id="{CD79D369-C954-40D1-A25C-143A25697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93" y="1591938"/>
            <a:ext cx="1497989" cy="93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73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F8C19E8E-37C8-D818-C89C-C2C9775B5B39}"/>
              </a:ext>
            </a:extLst>
          </p:cNvPr>
          <p:cNvSpPr/>
          <p:nvPr/>
        </p:nvSpPr>
        <p:spPr>
          <a:xfrm>
            <a:off x="672605" y="2092707"/>
            <a:ext cx="58392" cy="198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3F3F3F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0444121-98E5-E46B-0366-AFD32C505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153" y="6266455"/>
            <a:ext cx="12357877" cy="507478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7C36BD2C-88D5-4876-93FC-1CD00623F185}"/>
              </a:ext>
            </a:extLst>
          </p:cNvPr>
          <p:cNvGraphicFramePr>
            <a:graphicFrameLocks noGrp="1"/>
          </p:cNvGraphicFramePr>
          <p:nvPr/>
        </p:nvGraphicFramePr>
        <p:xfrm>
          <a:off x="2907819" y="896620"/>
          <a:ext cx="8127999" cy="5064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59314931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33350921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580759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Código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Titulo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Comité Técnico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991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0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NMX-J-618-ANCE-2015 Parte 1 a la Parte 7. </a:t>
                      </a:r>
                      <a:endParaRPr lang="es-MX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Evaluación de la seguridad en módulos fotovoltaicos (FV). </a:t>
                      </a:r>
                      <a:endParaRPr lang="es-MX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GT ER</a:t>
                      </a:r>
                      <a:endParaRPr lang="es-MX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862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0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NMX-J-643-ANCE-2011Parte 1 a la Parte 13. </a:t>
                      </a:r>
                    </a:p>
                    <a:p>
                      <a:r>
                        <a:rPr lang="es-MX" sz="10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 </a:t>
                      </a:r>
                      <a:endParaRPr lang="es-MX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Dispositivos fotovoltaicos. </a:t>
                      </a:r>
                      <a:endParaRPr lang="es-MX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dirty="0"/>
                        <a:t>GT ER</a:t>
                      </a:r>
                      <a:endParaRPr lang="es-MX" sz="1000" dirty="0"/>
                    </a:p>
                    <a:p>
                      <a:endParaRPr lang="es-MX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685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0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NMX-J-655-ANCE-2012. </a:t>
                      </a:r>
                      <a:r>
                        <a:rPr lang="es-MX" sz="10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Parte 1 a la Parte 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Desempeño y eficiencia en sistemas fotovoltaicos (FV) </a:t>
                      </a:r>
                      <a:endParaRPr lang="es-MX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dirty="0"/>
                        <a:t>GT ER</a:t>
                      </a:r>
                      <a:endParaRPr lang="es-MX" sz="1000" dirty="0"/>
                    </a:p>
                    <a:p>
                      <a:endParaRPr lang="es-MX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009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0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NMX-J-656/1-ANCE-2012</a:t>
                      </a:r>
                      <a:r>
                        <a:rPr lang="es-MX" sz="10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Parte 1.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Evaluación de la seguridad en dispositivos fotovoltaicos (FV) – Seguridad en equipos de conversión de energía para uso en sistemas fotovoltaicos (FV) – PARTE 1: Requisitos generales</a:t>
                      </a:r>
                      <a:endParaRPr lang="es-MX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dirty="0"/>
                        <a:t>GT ER</a:t>
                      </a:r>
                      <a:endParaRPr lang="es-MX" sz="1000" dirty="0"/>
                    </a:p>
                    <a:p>
                      <a:endParaRPr lang="es-MX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012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0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NMX-J-657/1-ANCE-2011</a:t>
                      </a:r>
                      <a:endParaRPr lang="es-MX" sz="1000" b="0" i="0" u="sng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Sistemas híbridos y de energía renovable - Guía para la electrificación rural – Parte 1: Introducción general</a:t>
                      </a:r>
                      <a:endParaRPr lang="es-MX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dirty="0"/>
                        <a:t>GT ER</a:t>
                      </a:r>
                      <a:endParaRPr lang="es-MX" sz="1000" dirty="0"/>
                    </a:p>
                    <a:p>
                      <a:endParaRPr lang="es-MX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5183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0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NMX-J-676-ANCE-2013</a:t>
                      </a:r>
                      <a:endParaRPr lang="es-MX" sz="1000" b="0" i="0" u="sng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Sistemas de energía fotovoltaicos (FV) interconectados a las redes de suministro - Características de la interfaz de interconexión con la compañía suministradora. </a:t>
                      </a:r>
                      <a:endParaRPr lang="es-MX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dirty="0"/>
                        <a:t>GT ER</a:t>
                      </a:r>
                      <a:endParaRPr lang="es-MX" sz="1000" dirty="0"/>
                    </a:p>
                    <a:p>
                      <a:endParaRPr lang="es-MX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137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0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NMX-J-691-ANCE-2014</a:t>
                      </a:r>
                      <a:endParaRPr lang="es-MX" sz="1000" b="0" i="0" u="sng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Sistemas fotovoltaicos que se conectan a la red eléctrica - Requisitos mínimos para la documentación del sistema, pruebas de puesta en servicio e inspección</a:t>
                      </a:r>
                      <a:endParaRPr lang="es-MX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dirty="0"/>
                        <a:t>GT ER</a:t>
                      </a:r>
                      <a:endParaRPr lang="es-MX" sz="1000" dirty="0"/>
                    </a:p>
                    <a:p>
                      <a:endParaRPr lang="es-MX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60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0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NMX-J-693-ANCE-2014</a:t>
                      </a:r>
                      <a:endParaRPr lang="es-MX" sz="1000" b="0" i="0" u="sng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Sistemas de energía fotovoltaicos (FV) - Supervisión del desempeño de los sistemas fotovoltaicos – Lineamientos para la medición, el intercambio y el análisis de datos</a:t>
                      </a:r>
                      <a:endParaRPr lang="es-MX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dirty="0"/>
                        <a:t>GT ER</a:t>
                      </a:r>
                      <a:endParaRPr lang="es-MX" sz="1000" dirty="0"/>
                    </a:p>
                    <a:p>
                      <a:endParaRPr lang="es-MX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116678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16756132-B9D8-4A1C-A816-C8FCB74FA726}"/>
              </a:ext>
            </a:extLst>
          </p:cNvPr>
          <p:cNvSpPr txBox="1"/>
          <p:nvPr/>
        </p:nvSpPr>
        <p:spPr>
          <a:xfrm>
            <a:off x="931985" y="321756"/>
            <a:ext cx="111693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500" b="1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Normalización Técnica existente en los Sistemas D</a:t>
            </a:r>
            <a:r>
              <a:rPr lang="es-ES_tradnl" sz="2500" b="1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escentralizados</a:t>
            </a:r>
          </a:p>
        </p:txBody>
      </p:sp>
    </p:spTree>
    <p:extLst>
      <p:ext uri="{BB962C8B-B14F-4D97-AF65-F5344CB8AC3E}">
        <p14:creationId xmlns:p14="http://schemas.microsoft.com/office/powerpoint/2010/main" val="4238519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C45EB9EC-D48B-2BF1-CD34-21669CBC444D}"/>
              </a:ext>
            </a:extLst>
          </p:cNvPr>
          <p:cNvSpPr txBox="1"/>
          <p:nvPr/>
        </p:nvSpPr>
        <p:spPr>
          <a:xfrm>
            <a:off x="1505362" y="3023844"/>
            <a:ext cx="5088396" cy="3021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 regulaciones siempre serán </a:t>
            </a:r>
            <a:r>
              <a:rPr lang="es-E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consecuencia</a:t>
            </a:r>
            <a:r>
              <a:rPr lang="es-E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los cambios tecnológicos.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avances tecnológicos se mueven a alta velocidad, mientras que los procesos legislativos son muchísimo más lentos por las exigencias del propio sistema.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normalización siempre observará seguridad y desempeño.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 propuestas de Normas Oficiales Mexicanas deben cumplir como mínimo lo establecido en el articulo 34 de la Ley de la Infraestructura de la calidad.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MX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8C19E8E-37C8-D818-C89C-C2C9775B5B39}"/>
              </a:ext>
            </a:extLst>
          </p:cNvPr>
          <p:cNvSpPr/>
          <p:nvPr/>
        </p:nvSpPr>
        <p:spPr>
          <a:xfrm>
            <a:off x="672605" y="2092707"/>
            <a:ext cx="58392" cy="198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3F3F3F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49166ED-106B-BA57-E18E-99AF89A6DF30}"/>
              </a:ext>
            </a:extLst>
          </p:cNvPr>
          <p:cNvSpPr txBox="1"/>
          <p:nvPr/>
        </p:nvSpPr>
        <p:spPr>
          <a:xfrm>
            <a:off x="968559" y="587037"/>
            <a:ext cx="61620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500" b="1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¿Por qué la </a:t>
            </a:r>
            <a:r>
              <a:rPr lang="es-ES" sz="3500" b="1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Normalización Técnica en los Sistemas D</a:t>
            </a:r>
            <a:r>
              <a:rPr lang="es-ES_tradnl" sz="3500" b="1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escentralizados es un Reto?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0444121-98E5-E46B-0366-AFD32C505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153" y="6266455"/>
            <a:ext cx="12357877" cy="50747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9C4D1BC-48F9-402F-8D8A-79EA15DAE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622" y="806844"/>
            <a:ext cx="4793218" cy="509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84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F5B631A3-9F38-1252-5CBC-9E1B4C7244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07" b="66204"/>
          <a:stretch/>
        </p:blipFill>
        <p:spPr>
          <a:xfrm>
            <a:off x="0" y="3986953"/>
            <a:ext cx="12192000" cy="235006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6921106-97D8-8720-8417-D6A2156EC82C}"/>
              </a:ext>
            </a:extLst>
          </p:cNvPr>
          <p:cNvSpPr txBox="1"/>
          <p:nvPr/>
        </p:nvSpPr>
        <p:spPr>
          <a:xfrm>
            <a:off x="1086008" y="706963"/>
            <a:ext cx="10019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Retos de la Normalización Técnica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D13656C-9E91-AFDA-E548-E70903C21CF9}"/>
              </a:ext>
            </a:extLst>
          </p:cNvPr>
          <p:cNvSpPr txBox="1"/>
          <p:nvPr/>
        </p:nvSpPr>
        <p:spPr>
          <a:xfrm>
            <a:off x="2187388" y="1337236"/>
            <a:ext cx="78172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600" b="1" dirty="0">
                <a:solidFill>
                  <a:srgbClr val="9A3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 Descentralización de los Sistemas Eléctricos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7226DCDA-A8A0-5D88-A53E-74119DC46253}"/>
              </a:ext>
            </a:extLst>
          </p:cNvPr>
          <p:cNvCxnSpPr/>
          <p:nvPr/>
        </p:nvCxnSpPr>
        <p:spPr>
          <a:xfrm>
            <a:off x="2877065" y="2229788"/>
            <a:ext cx="6437871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FFFD0CF-4BB1-CA24-DF81-4C8A5A34DFD8}"/>
              </a:ext>
            </a:extLst>
          </p:cNvPr>
          <p:cNvSpPr txBox="1"/>
          <p:nvPr/>
        </p:nvSpPr>
        <p:spPr>
          <a:xfrm>
            <a:off x="2756648" y="2353216"/>
            <a:ext cx="6678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M. En C. Miriam Floricelda Sánchez Galván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E6F97C9-FD5F-82AF-68EA-B38A0CC94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153" y="6266455"/>
            <a:ext cx="12357877" cy="50747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566BA9E-C801-4D93-8E07-0D4725181FC1}"/>
              </a:ext>
            </a:extLst>
          </p:cNvPr>
          <p:cNvSpPr txBox="1"/>
          <p:nvPr/>
        </p:nvSpPr>
        <p:spPr>
          <a:xfrm>
            <a:off x="2187389" y="2801799"/>
            <a:ext cx="781722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Ingeniero Especialista</a:t>
            </a:r>
          </a:p>
          <a:p>
            <a:pPr algn="ctr"/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Organismos de Inspección</a:t>
            </a:r>
          </a:p>
          <a:p>
            <a:pPr algn="ctr"/>
            <a:r>
              <a:rPr lang="es-ES_tradnl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miriam.sanchez@ance.org.mx</a:t>
            </a:r>
          </a:p>
        </p:txBody>
      </p:sp>
    </p:spTree>
    <p:extLst>
      <p:ext uri="{BB962C8B-B14F-4D97-AF65-F5344CB8AC3E}">
        <p14:creationId xmlns:p14="http://schemas.microsoft.com/office/powerpoint/2010/main" val="2573592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1D075C-AC7D-4549-A0A6-0BAE9BF03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FA26D7-2D20-4D48-B0F4-E17AC50619F5}"/>
              </a:ext>
            </a:extLst>
          </p:cNvPr>
          <p:cNvSpPr/>
          <p:nvPr/>
        </p:nvSpPr>
        <p:spPr>
          <a:xfrm>
            <a:off x="-19050" y="13007"/>
            <a:ext cx="12209460" cy="6857107"/>
          </a:xfrm>
          <a:prstGeom prst="rect">
            <a:avLst/>
          </a:prstGeom>
          <a:solidFill>
            <a:srgbClr val="3F3F3F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8590579-B686-4F1B-8A8E-9A08769B0A57}"/>
              </a:ext>
            </a:extLst>
          </p:cNvPr>
          <p:cNvSpPr txBox="1"/>
          <p:nvPr/>
        </p:nvSpPr>
        <p:spPr>
          <a:xfrm>
            <a:off x="1783184" y="1704186"/>
            <a:ext cx="8625630" cy="2038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17"/>
            <a:r>
              <a:rPr lang="en-US" sz="12647" b="1" spc="3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GRACIAS</a:t>
            </a:r>
          </a:p>
        </p:txBody>
      </p:sp>
      <p:sp>
        <p:nvSpPr>
          <p:cNvPr id="54" name="CIRCLE HOLLOW">
            <a:extLst>
              <a:ext uri="{FF2B5EF4-FFF2-40B4-BE49-F238E27FC236}">
                <a16:creationId xmlns:a16="http://schemas.microsoft.com/office/drawing/2014/main" id="{947694F7-204B-4F73-8D6B-607F2BF2038E}"/>
              </a:ext>
            </a:extLst>
          </p:cNvPr>
          <p:cNvSpPr/>
          <p:nvPr/>
        </p:nvSpPr>
        <p:spPr>
          <a:xfrm>
            <a:off x="11211716" y="5705423"/>
            <a:ext cx="1957387" cy="1957387"/>
          </a:xfrm>
          <a:prstGeom prst="donut">
            <a:avLst>
              <a:gd name="adj" fmla="val 24779"/>
            </a:avLst>
          </a:prstGeom>
          <a:solidFill>
            <a:srgbClr val="9E3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ID" dirty="0">
              <a:solidFill>
                <a:srgbClr val="3D3D3D"/>
              </a:solidFill>
              <a:latin typeface="Calibri" panose="020F0502020204030204"/>
            </a:endParaRPr>
          </a:p>
        </p:txBody>
      </p:sp>
      <p:sp>
        <p:nvSpPr>
          <p:cNvPr id="4" name="TextBox 51">
            <a:extLst>
              <a:ext uri="{FF2B5EF4-FFF2-40B4-BE49-F238E27FC236}">
                <a16:creationId xmlns:a16="http://schemas.microsoft.com/office/drawing/2014/main" id="{A3E41D3F-4BB1-5B2B-41D0-02B30CCB3DBC}"/>
              </a:ext>
            </a:extLst>
          </p:cNvPr>
          <p:cNvSpPr txBox="1"/>
          <p:nvPr/>
        </p:nvSpPr>
        <p:spPr>
          <a:xfrm>
            <a:off x="3060711" y="3441561"/>
            <a:ext cx="605152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17"/>
            <a:r>
              <a:rPr lang="en-US" sz="4500" b="1" spc="3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TU ATENCIÓN</a:t>
            </a:r>
            <a:endParaRPr lang="en-US" sz="4500" spc="3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65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fill="hold" grpId="1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3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4" grpId="0" animBg="1"/>
          <p:bldP spid="5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decel="60000" fill="hold" grpId="0" nodeType="withEffect">
                                      <p:stCondLst>
                                        <p:cond delay="15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40000" decel="6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40000" decel="60000" fill="hold" grpId="0" nodeType="withEffect">
                                      <p:stCondLst>
                                        <p:cond delay="14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40000" decel="6000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accel="40000" decel="60000" fill="hold" grpId="0" nodeType="withEffect">
                                      <p:stCondLst>
                                        <p:cond delay="13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accel="40000" decel="6000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accel="40000" decel="6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accel="40000" decel="6000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accel="40000" decel="60000" fill="hold" grpId="0" nodeType="withEffect">
                                      <p:stCondLst>
                                        <p:cond delay="11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accel="40000" decel="6000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accel="40000" decel="60000" fill="hold" grpId="0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accel="40000" decel="6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repeatCount="3000" autoRev="1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5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repeatCount="3000" autoRev="1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5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repeatCount="3000" autoRev="1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5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repeatCount="3000" autoRev="1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5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repeatCount="3000" autoRev="1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5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repeatCount="3000" autoRev="1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repeatCount="3000" autoRev="1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5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repeatCount="3000" autoRev="1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5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repeatCount="300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70" dur="5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3000" autoRev="1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5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repeatCount="3000" autoRev="1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5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repeatCount="3000" autoRev="1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50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decel="100000" fill="hold" grpId="0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6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6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8" presetClass="emph" presetSubtype="0" fill="hold" grpId="1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2" dur="3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32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32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5" grpId="0" animBg="1"/>
          <p:bldP spid="25" grpId="1" animBg="1"/>
          <p:bldP spid="27" grpId="0" animBg="1"/>
          <p:bldP spid="27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  <p:bldP spid="39" grpId="0" animBg="1"/>
          <p:bldP spid="39" grpId="1" animBg="1"/>
          <p:bldP spid="54" grpId="0" animBg="1"/>
          <p:bldP spid="54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>
            <a:extLst>
              <a:ext uri="{FF2B5EF4-FFF2-40B4-BE49-F238E27FC236}">
                <a16:creationId xmlns:a16="http://schemas.microsoft.com/office/drawing/2014/main" id="{B6F9182A-0D22-9066-4547-B4F098687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36" y="1582664"/>
            <a:ext cx="1082696" cy="1258398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2DCC15CE-84AA-B467-5426-216332595837}"/>
              </a:ext>
            </a:extLst>
          </p:cNvPr>
          <p:cNvSpPr txBox="1"/>
          <p:nvPr/>
        </p:nvSpPr>
        <p:spPr>
          <a:xfrm>
            <a:off x="2740189" y="2065129"/>
            <a:ext cx="8037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En México y en la mayoría de los países a nivel mundial, la energía eléctrica se produce en sistemas centralizados, es decir, la mayor parte de la electricidad se origina en las grandes Centrales de Generación y posteriormente la energía debe ser transportada a través de la  </a:t>
            </a:r>
            <a:r>
              <a:rPr lang="es-ES" b="1" dirty="0">
                <a:solidFill>
                  <a:srgbClr val="000000"/>
                </a:solidFill>
                <a:latin typeface="Montserrat" pitchFamily="2" charset="77"/>
              </a:rPr>
              <a:t>RNT</a:t>
            </a:r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 y </a:t>
            </a:r>
            <a:r>
              <a:rPr lang="es-ES" b="1" dirty="0">
                <a:solidFill>
                  <a:srgbClr val="000000"/>
                </a:solidFill>
                <a:latin typeface="Montserrat" pitchFamily="2" charset="77"/>
              </a:rPr>
              <a:t>RGD</a:t>
            </a:r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 hasta los </a:t>
            </a:r>
            <a:r>
              <a:rPr lang="es-ES" b="1" dirty="0">
                <a:latin typeface="Montserrat" pitchFamily="2" charset="77"/>
              </a:rPr>
              <a:t>Centros de Carga.</a:t>
            </a:r>
            <a:endParaRPr lang="es-ES_tradnl" b="1" dirty="0">
              <a:latin typeface="Montserrat" pitchFamily="2" charset="77"/>
            </a:endParaRPr>
          </a:p>
        </p:txBody>
      </p:sp>
      <p:pic>
        <p:nvPicPr>
          <p:cNvPr id="87" name="Imagen 86">
            <a:extLst>
              <a:ext uri="{FF2B5EF4-FFF2-40B4-BE49-F238E27FC236}">
                <a16:creationId xmlns:a16="http://schemas.microsoft.com/office/drawing/2014/main" id="{060EEDAF-4210-A583-5335-6CA67DB36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294" y="3796598"/>
            <a:ext cx="1082696" cy="1241776"/>
          </a:xfrm>
          <a:prstGeom prst="rect">
            <a:avLst/>
          </a:prstGeom>
        </p:spPr>
      </p:pic>
      <p:sp>
        <p:nvSpPr>
          <p:cNvPr id="91" name="CuadroTexto 90">
            <a:extLst>
              <a:ext uri="{FF2B5EF4-FFF2-40B4-BE49-F238E27FC236}">
                <a16:creationId xmlns:a16="http://schemas.microsoft.com/office/drawing/2014/main" id="{85C96396-8677-A96C-3879-85AD166486F1}"/>
              </a:ext>
            </a:extLst>
          </p:cNvPr>
          <p:cNvSpPr txBox="1"/>
          <p:nvPr/>
        </p:nvSpPr>
        <p:spPr>
          <a:xfrm>
            <a:off x="2740189" y="3776482"/>
            <a:ext cx="6470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Sistema Eléctrico Nacional Mexicano</a:t>
            </a: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B00175EF-D8B2-F1C9-08E8-4816093F7D32}"/>
              </a:ext>
            </a:extLst>
          </p:cNvPr>
          <p:cNvSpPr txBox="1"/>
          <p:nvPr/>
        </p:nvSpPr>
        <p:spPr>
          <a:xfrm>
            <a:off x="2740189" y="4341540"/>
            <a:ext cx="80377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Capacidad de generación del SEN</a:t>
            </a:r>
            <a:r>
              <a:rPr lang="es-ES" b="1" dirty="0">
                <a:solidFill>
                  <a:srgbClr val="000000"/>
                </a:solidFill>
                <a:latin typeface="Montserrat" pitchFamily="2" charset="77"/>
              </a:rPr>
              <a:t>: 87,275 MW</a:t>
            </a:r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, para abastecer la demanda CFE GENERACIÓN + PIE  participa con el 68%.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El 35% de la capacidad es a base de energías limpias y el 18% de esta capacidad es intermitente.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El 9% son parques fotovoltaicos los cuales no están disponibles para las demandas nocturnas, el 98.5% de esta generación es privada.</a:t>
            </a:r>
          </a:p>
          <a:p>
            <a:pPr algn="just"/>
            <a:endParaRPr lang="es-ES" dirty="0">
              <a:solidFill>
                <a:srgbClr val="000000"/>
              </a:solidFill>
              <a:latin typeface="Montserrat" pitchFamily="2" charset="77"/>
            </a:endParaRP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5F015CA2-E0D2-DB52-61B7-EAA33DB039BA}"/>
              </a:ext>
            </a:extLst>
          </p:cNvPr>
          <p:cNvSpPr txBox="1"/>
          <p:nvPr/>
        </p:nvSpPr>
        <p:spPr>
          <a:xfrm>
            <a:off x="2740188" y="1500593"/>
            <a:ext cx="7488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¿ Que es un Sistema Eléctrico Centralizado?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1321416-2A42-4653-08C8-5B5B9464A09B}"/>
              </a:ext>
            </a:extLst>
          </p:cNvPr>
          <p:cNvSpPr/>
          <p:nvPr/>
        </p:nvSpPr>
        <p:spPr>
          <a:xfrm>
            <a:off x="0" y="668770"/>
            <a:ext cx="2554941" cy="406267"/>
          </a:xfrm>
          <a:prstGeom prst="rect">
            <a:avLst/>
          </a:prstGeom>
          <a:solidFill>
            <a:srgbClr val="9B3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5932F8-490A-0352-14F1-E36CAEAD166C}"/>
              </a:ext>
            </a:extLst>
          </p:cNvPr>
          <p:cNvSpPr txBox="1"/>
          <p:nvPr/>
        </p:nvSpPr>
        <p:spPr>
          <a:xfrm>
            <a:off x="163470" y="674927"/>
            <a:ext cx="6156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Montserrat" pitchFamily="2" charset="77"/>
              </a:rPr>
              <a:t>DESCENTRALIZACIÓN</a:t>
            </a:r>
            <a:r>
              <a:rPr lang="es-ES" sz="2000" b="1" dirty="0">
                <a:solidFill>
                  <a:schemeClr val="tx1">
                    <a:lumMod val="75000"/>
                  </a:schemeClr>
                </a:solidFill>
                <a:latin typeface="Montserrat" pitchFamily="2" charset="77"/>
              </a:rPr>
              <a:t> DE LOS SISTEMAS ELÉCTRICOS</a:t>
            </a:r>
            <a:endParaRPr lang="es-ES_tradnl" sz="2000" b="1" dirty="0">
              <a:solidFill>
                <a:schemeClr val="tx1">
                  <a:lumMod val="75000"/>
                </a:schemeClr>
              </a:solidFill>
              <a:latin typeface="Montserrat" pitchFamily="2" charset="77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BE0E480-5ACF-438D-B530-4F49E1B92454}"/>
              </a:ext>
            </a:extLst>
          </p:cNvPr>
          <p:cNvSpPr/>
          <p:nvPr/>
        </p:nvSpPr>
        <p:spPr>
          <a:xfrm>
            <a:off x="1658471" y="2065129"/>
            <a:ext cx="367553" cy="310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3" name="Gráfico 12" descr="Electricista">
            <a:extLst>
              <a:ext uri="{FF2B5EF4-FFF2-40B4-BE49-F238E27FC236}">
                <a16:creationId xmlns:a16="http://schemas.microsoft.com/office/drawing/2014/main" id="{616364FE-C1DB-4A90-A0D3-A81B49C83C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86235" y="1964376"/>
            <a:ext cx="512023" cy="512023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35A5E478-0CC4-43CC-98DF-60AD37FA2B15}"/>
              </a:ext>
            </a:extLst>
          </p:cNvPr>
          <p:cNvSpPr/>
          <p:nvPr/>
        </p:nvSpPr>
        <p:spPr>
          <a:xfrm>
            <a:off x="1658471" y="4262227"/>
            <a:ext cx="367553" cy="310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5" name="Gráfico 14" descr="Alta tensión">
            <a:extLst>
              <a:ext uri="{FF2B5EF4-FFF2-40B4-BE49-F238E27FC236}">
                <a16:creationId xmlns:a16="http://schemas.microsoft.com/office/drawing/2014/main" id="{299B4FB1-0B55-4767-8586-AD0F2F1EB9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14165" y="4123175"/>
            <a:ext cx="512023" cy="51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84267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91321416-2A42-4653-08C8-5B5B9464A09B}"/>
              </a:ext>
            </a:extLst>
          </p:cNvPr>
          <p:cNvSpPr/>
          <p:nvPr/>
        </p:nvSpPr>
        <p:spPr>
          <a:xfrm>
            <a:off x="0" y="668770"/>
            <a:ext cx="2554941" cy="406267"/>
          </a:xfrm>
          <a:prstGeom prst="rect">
            <a:avLst/>
          </a:prstGeom>
          <a:solidFill>
            <a:srgbClr val="9B3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5932F8-490A-0352-14F1-E36CAEAD166C}"/>
              </a:ext>
            </a:extLst>
          </p:cNvPr>
          <p:cNvSpPr txBox="1"/>
          <p:nvPr/>
        </p:nvSpPr>
        <p:spPr>
          <a:xfrm>
            <a:off x="163470" y="674927"/>
            <a:ext cx="6156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Montserrat" pitchFamily="2" charset="77"/>
              </a:rPr>
              <a:t>DESCENTRALIZACIÓN</a:t>
            </a:r>
            <a:r>
              <a:rPr lang="es-ES" sz="2000" b="1" dirty="0">
                <a:solidFill>
                  <a:schemeClr val="tx1">
                    <a:lumMod val="75000"/>
                  </a:schemeClr>
                </a:solidFill>
                <a:latin typeface="Montserrat" pitchFamily="2" charset="77"/>
              </a:rPr>
              <a:t> DE LOS SISTEMAS ELÉCTRICOS</a:t>
            </a:r>
            <a:endParaRPr lang="es-ES_tradnl" sz="2000" b="1" dirty="0">
              <a:solidFill>
                <a:schemeClr val="tx1">
                  <a:lumMod val="7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Marcador de pie de página 2">
            <a:extLst>
              <a:ext uri="{FF2B5EF4-FFF2-40B4-BE49-F238E27FC236}">
                <a16:creationId xmlns:a16="http://schemas.microsoft.com/office/drawing/2014/main" id="{5480D021-5C6D-45E5-8D52-F6AC0D3EBBBE}"/>
              </a:ext>
            </a:extLst>
          </p:cNvPr>
          <p:cNvSpPr txBox="1">
            <a:spLocks/>
          </p:cNvSpPr>
          <p:nvPr/>
        </p:nvSpPr>
        <p:spPr>
          <a:xfrm>
            <a:off x="9410088" y="6356350"/>
            <a:ext cx="2649583" cy="365124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s-ES" sz="882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Información al 16 de mayo del 2024                                          Fuente: Boletín de Prensa, www.cfe.gob.mx</a:t>
            </a:r>
            <a:endParaRPr lang="es-MX" sz="882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0D1CEF6-482F-4E07-8EDC-4B20CF41A02A}"/>
              </a:ext>
            </a:extLst>
          </p:cNvPr>
          <p:cNvGrpSpPr/>
          <p:nvPr/>
        </p:nvGrpSpPr>
        <p:grpSpPr>
          <a:xfrm>
            <a:off x="1545167" y="1278632"/>
            <a:ext cx="9844741" cy="4688541"/>
            <a:chOff x="1400735" y="1799332"/>
            <a:chExt cx="9256806" cy="4383741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80AFFBBA-4338-423D-A98F-A3AA6761D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177" t="11382" r="46562" b="10745"/>
            <a:stretch/>
          </p:blipFill>
          <p:spPr>
            <a:xfrm>
              <a:off x="1400735" y="1799332"/>
              <a:ext cx="5152465" cy="4383741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BC7D6043-F5CF-4FA0-83FE-1BEC1528E7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321" t="64409" r="13015" b="14417"/>
            <a:stretch/>
          </p:blipFill>
          <p:spPr>
            <a:xfrm>
              <a:off x="6553200" y="4787900"/>
              <a:ext cx="4104341" cy="1191973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C23FD376-4A7D-4C5A-B9B8-3A164778A14B}"/>
              </a:ext>
            </a:extLst>
          </p:cNvPr>
          <p:cNvSpPr txBox="1">
            <a:spLocks/>
          </p:cNvSpPr>
          <p:nvPr/>
        </p:nvSpPr>
        <p:spPr>
          <a:xfrm>
            <a:off x="7352481" y="1920674"/>
            <a:ext cx="4365023" cy="6374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s-ES_tradnl" sz="1800" dirty="0">
                <a:solidFill>
                  <a:srgbClr val="9A3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 de Generación del Sistema Eléctrico Nacional</a:t>
            </a:r>
          </a:p>
        </p:txBody>
      </p:sp>
    </p:spTree>
    <p:extLst>
      <p:ext uri="{BB962C8B-B14F-4D97-AF65-F5344CB8AC3E}">
        <p14:creationId xmlns:p14="http://schemas.microsoft.com/office/powerpoint/2010/main" val="427048293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91321416-2A42-4653-08C8-5B5B9464A09B}"/>
              </a:ext>
            </a:extLst>
          </p:cNvPr>
          <p:cNvSpPr/>
          <p:nvPr/>
        </p:nvSpPr>
        <p:spPr>
          <a:xfrm>
            <a:off x="0" y="668770"/>
            <a:ext cx="2554941" cy="406267"/>
          </a:xfrm>
          <a:prstGeom prst="rect">
            <a:avLst/>
          </a:prstGeom>
          <a:solidFill>
            <a:srgbClr val="9B3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5932F8-490A-0352-14F1-E36CAEAD166C}"/>
              </a:ext>
            </a:extLst>
          </p:cNvPr>
          <p:cNvSpPr txBox="1"/>
          <p:nvPr/>
        </p:nvSpPr>
        <p:spPr>
          <a:xfrm>
            <a:off x="163470" y="674927"/>
            <a:ext cx="6156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Montserrat" pitchFamily="2" charset="77"/>
              </a:rPr>
              <a:t>DESCENTRALIZACIÓN</a:t>
            </a:r>
            <a:r>
              <a:rPr lang="es-ES" sz="2000" b="1" dirty="0">
                <a:solidFill>
                  <a:schemeClr val="tx1">
                    <a:lumMod val="75000"/>
                  </a:schemeClr>
                </a:solidFill>
                <a:latin typeface="Montserrat" pitchFamily="2" charset="77"/>
              </a:rPr>
              <a:t> DE LOS SISTEMAS ELÉCTRICOS</a:t>
            </a:r>
            <a:endParaRPr lang="es-ES_tradnl" sz="2000" b="1" dirty="0">
              <a:solidFill>
                <a:schemeClr val="tx1">
                  <a:lumMod val="7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Marcador de pie de página 2">
            <a:extLst>
              <a:ext uri="{FF2B5EF4-FFF2-40B4-BE49-F238E27FC236}">
                <a16:creationId xmlns:a16="http://schemas.microsoft.com/office/drawing/2014/main" id="{5480D021-5C6D-45E5-8D52-F6AC0D3EBBBE}"/>
              </a:ext>
            </a:extLst>
          </p:cNvPr>
          <p:cNvSpPr txBox="1">
            <a:spLocks/>
          </p:cNvSpPr>
          <p:nvPr/>
        </p:nvSpPr>
        <p:spPr>
          <a:xfrm>
            <a:off x="9435488" y="6356350"/>
            <a:ext cx="2649583" cy="365124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s-ES" sz="882">
                <a:solidFill>
                  <a:schemeClr val="tx1">
                    <a:lumMod val="65000"/>
                    <a:lumOff val="35000"/>
                  </a:schemeClr>
                </a:solidFill>
              </a:rPr>
              <a:t>Información a Noviembre 2023                                          Fuente: CFE-SNNR, al 15 de Dicembre de 2023</a:t>
            </a:r>
            <a:endParaRPr lang="es-MX" sz="882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77C512D-89C6-4852-8608-CDF2F5CE7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91" y="1125210"/>
            <a:ext cx="8642697" cy="5732790"/>
          </a:xfrm>
          <a:prstGeom prst="rect">
            <a:avLst/>
          </a:prstGeom>
          <a:ln w="19050">
            <a:solidFill>
              <a:srgbClr val="3F3F3F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1D7358D-1B16-48AF-96CA-B0770B22BD84}"/>
              </a:ext>
            </a:extLst>
          </p:cNvPr>
          <p:cNvSpPr txBox="1">
            <a:spLocks/>
          </p:cNvSpPr>
          <p:nvPr/>
        </p:nvSpPr>
        <p:spPr>
          <a:xfrm>
            <a:off x="9338734" y="2894743"/>
            <a:ext cx="2853266" cy="15501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s-ES_tradnl" sz="1800" dirty="0">
                <a:solidFill>
                  <a:srgbClr val="9A3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Ubicación Geográfica del Parque de Generación CFE + PIE</a:t>
            </a:r>
          </a:p>
        </p:txBody>
      </p:sp>
    </p:spTree>
    <p:extLst>
      <p:ext uri="{BB962C8B-B14F-4D97-AF65-F5344CB8AC3E}">
        <p14:creationId xmlns:p14="http://schemas.microsoft.com/office/powerpoint/2010/main" val="387235151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91321416-2A42-4653-08C8-5B5B9464A09B}"/>
              </a:ext>
            </a:extLst>
          </p:cNvPr>
          <p:cNvSpPr/>
          <p:nvPr/>
        </p:nvSpPr>
        <p:spPr>
          <a:xfrm>
            <a:off x="0" y="668770"/>
            <a:ext cx="2554941" cy="406267"/>
          </a:xfrm>
          <a:prstGeom prst="rect">
            <a:avLst/>
          </a:prstGeom>
          <a:solidFill>
            <a:srgbClr val="9B3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5932F8-490A-0352-14F1-E36CAEAD166C}"/>
              </a:ext>
            </a:extLst>
          </p:cNvPr>
          <p:cNvSpPr txBox="1"/>
          <p:nvPr/>
        </p:nvSpPr>
        <p:spPr>
          <a:xfrm>
            <a:off x="163470" y="674927"/>
            <a:ext cx="6156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Montserrat" pitchFamily="2" charset="77"/>
              </a:rPr>
              <a:t>DESCENTRALIZACIÓN</a:t>
            </a:r>
            <a:r>
              <a:rPr lang="es-ES" sz="2000" b="1" dirty="0">
                <a:solidFill>
                  <a:schemeClr val="tx1">
                    <a:lumMod val="75000"/>
                  </a:schemeClr>
                </a:solidFill>
                <a:latin typeface="Montserrat" pitchFamily="2" charset="77"/>
              </a:rPr>
              <a:t> DE LOS SISTEMAS ELÉCTRICOS</a:t>
            </a:r>
            <a:endParaRPr lang="es-ES_tradnl" sz="2000" b="1" dirty="0">
              <a:solidFill>
                <a:schemeClr val="tx1">
                  <a:lumMod val="7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Marcador de pie de página 2">
            <a:extLst>
              <a:ext uri="{FF2B5EF4-FFF2-40B4-BE49-F238E27FC236}">
                <a16:creationId xmlns:a16="http://schemas.microsoft.com/office/drawing/2014/main" id="{5480D021-5C6D-45E5-8D52-F6AC0D3EBBBE}"/>
              </a:ext>
            </a:extLst>
          </p:cNvPr>
          <p:cNvSpPr txBox="1">
            <a:spLocks/>
          </p:cNvSpPr>
          <p:nvPr/>
        </p:nvSpPr>
        <p:spPr>
          <a:xfrm>
            <a:off x="9435488" y="6356350"/>
            <a:ext cx="2649583" cy="365124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s-ES" sz="882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Fuente: Modelo General de Planeación CENANCE 2022-2027</a:t>
            </a:r>
            <a:endParaRPr lang="es-MX" sz="882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CBD49F6-AB2C-4EEF-89CA-AF57D792B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933" y="1110015"/>
            <a:ext cx="8587091" cy="5747985"/>
          </a:xfrm>
          <a:prstGeom prst="rect">
            <a:avLst/>
          </a:prstGeom>
          <a:ln w="19050">
            <a:solidFill>
              <a:srgbClr val="3F3F3F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6BE18B5-4B12-452E-9C52-C3658DA185EF}"/>
              </a:ext>
            </a:extLst>
          </p:cNvPr>
          <p:cNvSpPr txBox="1">
            <a:spLocks/>
          </p:cNvSpPr>
          <p:nvPr/>
        </p:nvSpPr>
        <p:spPr>
          <a:xfrm>
            <a:off x="9789074" y="3130394"/>
            <a:ext cx="1942410" cy="933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s-ES_tradnl" sz="1800" dirty="0">
                <a:solidFill>
                  <a:srgbClr val="9A3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Proyección del SEN al 2027: Generación + LT</a:t>
            </a:r>
          </a:p>
        </p:txBody>
      </p:sp>
    </p:spTree>
    <p:extLst>
      <p:ext uri="{BB962C8B-B14F-4D97-AF65-F5344CB8AC3E}">
        <p14:creationId xmlns:p14="http://schemas.microsoft.com/office/powerpoint/2010/main" val="120153090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adroTexto 43">
            <a:extLst>
              <a:ext uri="{FF2B5EF4-FFF2-40B4-BE49-F238E27FC236}">
                <a16:creationId xmlns:a16="http://schemas.microsoft.com/office/drawing/2014/main" id="{2DCC15CE-84AA-B467-5426-216332595837}"/>
              </a:ext>
            </a:extLst>
          </p:cNvPr>
          <p:cNvSpPr txBox="1"/>
          <p:nvPr/>
        </p:nvSpPr>
        <p:spPr>
          <a:xfrm>
            <a:off x="403389" y="1920793"/>
            <a:ext cx="111969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Atender a la finalidad de </a:t>
            </a:r>
            <a:r>
              <a:rPr lang="es-ES" b="1" dirty="0">
                <a:solidFill>
                  <a:srgbClr val="000000"/>
                </a:solidFill>
                <a:latin typeface="Montserrat" pitchFamily="2" charset="77"/>
              </a:rPr>
              <a:t>garantizar la continuidad y la calidad del suministro de energía eléctrica</a:t>
            </a:r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, y fomentar el </a:t>
            </a:r>
            <a:r>
              <a:rPr lang="es-ES" b="1" dirty="0">
                <a:solidFill>
                  <a:srgbClr val="000000"/>
                </a:solidFill>
                <a:latin typeface="Montserrat" pitchFamily="2" charset="77"/>
              </a:rPr>
              <a:t>desarrollo eficiente y confiable </a:t>
            </a:r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de la infraestructura del SEN, para beneficio de todos sus usuarios.</a:t>
            </a:r>
          </a:p>
          <a:p>
            <a:pPr algn="just"/>
            <a:endParaRPr lang="es-ES" sz="1000" dirty="0">
              <a:solidFill>
                <a:srgbClr val="000000"/>
              </a:solidFill>
              <a:latin typeface="Montserrat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dirty="0">
                <a:latin typeface="Montserrat" pitchFamily="2" charset="77"/>
              </a:rPr>
              <a:t>Controlar y mantener estables los parámetros de </a:t>
            </a:r>
            <a:r>
              <a:rPr lang="es-ES_tradnl" b="1" dirty="0">
                <a:latin typeface="Montserrat" pitchFamily="2" charset="77"/>
              </a:rPr>
              <a:t>tensión</a:t>
            </a:r>
            <a:r>
              <a:rPr lang="es-ES_tradnl" dirty="0">
                <a:latin typeface="Montserrat" pitchFamily="2" charset="77"/>
              </a:rPr>
              <a:t> y </a:t>
            </a:r>
            <a:r>
              <a:rPr lang="es-ES_tradnl" b="1" dirty="0">
                <a:latin typeface="Montserrat" pitchFamily="2" charset="77"/>
              </a:rPr>
              <a:t>frecuencia</a:t>
            </a:r>
            <a:r>
              <a:rPr lang="es-ES_tradnl" dirty="0">
                <a:latin typeface="Montserrat" pitchFamily="2" charset="77"/>
              </a:rPr>
              <a:t> mediante generadores síncronos, no importando el tipo de tecnología utilizada como fuente primaria de generación. </a:t>
            </a:r>
          </a:p>
          <a:p>
            <a:pPr algn="just"/>
            <a:endParaRPr lang="es-ES_tradnl" sz="1000" dirty="0">
              <a:latin typeface="Montserrat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dirty="0">
                <a:latin typeface="Montserrat" pitchFamily="2" charset="77"/>
              </a:rPr>
              <a:t>Disponer de la energía eléctrica para satisfacer la demanda las 24 horas. </a:t>
            </a:r>
          </a:p>
          <a:p>
            <a:pPr algn="just"/>
            <a:endParaRPr lang="es-ES_tradnl" sz="1000" dirty="0">
              <a:latin typeface="Montserrat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dirty="0">
                <a:latin typeface="Montserrat" pitchFamily="2" charset="77"/>
              </a:rPr>
              <a:t>Programación y ejecución de los mantenimientos a las Unidades Generadoras sin que se afecte a la demanda eléctrica contando con otros generadores disponibles.</a:t>
            </a: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5F015CA2-E0D2-DB52-61B7-EAA33DB039BA}"/>
              </a:ext>
            </a:extLst>
          </p:cNvPr>
          <p:cNvSpPr txBox="1"/>
          <p:nvPr/>
        </p:nvSpPr>
        <p:spPr>
          <a:xfrm>
            <a:off x="2299922" y="1402828"/>
            <a:ext cx="8737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>
                <a:solidFill>
                  <a:srgbClr val="A9A9AA"/>
                </a:solidFill>
                <a:latin typeface="Montserrat" pitchFamily="2" charset="77"/>
              </a:rPr>
              <a:t>¿ Cuales son las </a:t>
            </a:r>
            <a:r>
              <a:rPr lang="es-ES_tradnl" sz="2000" b="1" dirty="0">
                <a:solidFill>
                  <a:srgbClr val="C00000"/>
                </a:solidFill>
                <a:latin typeface="Montserrat" pitchFamily="2" charset="77"/>
              </a:rPr>
              <a:t>ventajas</a:t>
            </a:r>
            <a:r>
              <a:rPr lang="es-ES_tradnl" sz="2000" dirty="0">
                <a:solidFill>
                  <a:srgbClr val="A9A9AA"/>
                </a:solidFill>
                <a:latin typeface="Montserrat" pitchFamily="2" charset="77"/>
              </a:rPr>
              <a:t> de un Sistema Eléctrico Centralizado?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1321416-2A42-4653-08C8-5B5B9464A09B}"/>
              </a:ext>
            </a:extLst>
          </p:cNvPr>
          <p:cNvSpPr/>
          <p:nvPr/>
        </p:nvSpPr>
        <p:spPr>
          <a:xfrm>
            <a:off x="0" y="668770"/>
            <a:ext cx="2554941" cy="406267"/>
          </a:xfrm>
          <a:prstGeom prst="rect">
            <a:avLst/>
          </a:prstGeom>
          <a:solidFill>
            <a:srgbClr val="9B3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5932F8-490A-0352-14F1-E36CAEAD166C}"/>
              </a:ext>
            </a:extLst>
          </p:cNvPr>
          <p:cNvSpPr txBox="1"/>
          <p:nvPr/>
        </p:nvSpPr>
        <p:spPr>
          <a:xfrm>
            <a:off x="163470" y="674927"/>
            <a:ext cx="6156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Montserrat" pitchFamily="2" charset="77"/>
              </a:rPr>
              <a:t>DESCENTRALIZACIÓN</a:t>
            </a:r>
            <a:r>
              <a:rPr lang="es-ES" sz="2000" b="1" dirty="0">
                <a:solidFill>
                  <a:schemeClr val="tx1">
                    <a:lumMod val="75000"/>
                  </a:schemeClr>
                </a:solidFill>
                <a:latin typeface="Montserrat" pitchFamily="2" charset="77"/>
              </a:rPr>
              <a:t> DE LOS SISTEMAS ELÉCTRICOS</a:t>
            </a:r>
            <a:endParaRPr lang="es-ES_tradnl" sz="2000" b="1" dirty="0">
              <a:solidFill>
                <a:schemeClr val="tx1">
                  <a:lumMod val="7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E1F90CA-D28A-48BC-992D-2B5CF52649D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4413783"/>
            <a:ext cx="7162800" cy="233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00324"/>
      </p:ext>
    </p:extLst>
  </p:cSld>
  <p:clrMapOvr>
    <a:masterClrMapping/>
  </p:clrMapOvr>
  <p:transition spd="slow">
    <p:push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adroTexto 43">
            <a:extLst>
              <a:ext uri="{FF2B5EF4-FFF2-40B4-BE49-F238E27FC236}">
                <a16:creationId xmlns:a16="http://schemas.microsoft.com/office/drawing/2014/main" id="{2DCC15CE-84AA-B467-5426-216332595837}"/>
              </a:ext>
            </a:extLst>
          </p:cNvPr>
          <p:cNvSpPr txBox="1"/>
          <p:nvPr/>
        </p:nvSpPr>
        <p:spPr>
          <a:xfrm>
            <a:off x="2291456" y="2090924"/>
            <a:ext cx="83003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La </a:t>
            </a:r>
            <a:r>
              <a:rPr lang="es-ES" b="1" dirty="0">
                <a:solidFill>
                  <a:srgbClr val="000000"/>
                </a:solidFill>
                <a:latin typeface="Montserrat" pitchFamily="2" charset="77"/>
              </a:rPr>
              <a:t>demanda eléctrica </a:t>
            </a:r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global </a:t>
            </a:r>
            <a:r>
              <a:rPr lang="es-ES" b="1" dirty="0">
                <a:solidFill>
                  <a:srgbClr val="000000"/>
                </a:solidFill>
                <a:latin typeface="Montserrat" pitchFamily="2" charset="77"/>
              </a:rPr>
              <a:t>incrementa</a:t>
            </a:r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 a un ritmo que </a:t>
            </a:r>
            <a:r>
              <a:rPr lang="es-ES" b="1" dirty="0">
                <a:solidFill>
                  <a:srgbClr val="000000"/>
                </a:solidFill>
                <a:latin typeface="Montserrat" pitchFamily="2" charset="77"/>
              </a:rPr>
              <a:t>superará</a:t>
            </a:r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 la tasa de crecimiento </a:t>
            </a:r>
            <a:r>
              <a:rPr lang="es-ES" b="1" dirty="0">
                <a:solidFill>
                  <a:srgbClr val="000000"/>
                </a:solidFill>
                <a:latin typeface="Montserrat" pitchFamily="2" charset="77"/>
              </a:rPr>
              <a:t>de todas las fuentes de energía no renovable</a:t>
            </a:r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Se debe trabajar en la </a:t>
            </a:r>
            <a:r>
              <a:rPr lang="es-ES" b="1" dirty="0">
                <a:solidFill>
                  <a:srgbClr val="000000"/>
                </a:solidFill>
                <a:latin typeface="Montserrat" pitchFamily="2" charset="77"/>
              </a:rPr>
              <a:t>inclusión de energías limpias </a:t>
            </a:r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para alcanzar los objetivos del cambio climático.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Usualmente, el nivel de las </a:t>
            </a:r>
            <a:r>
              <a:rPr lang="es-ES" b="1" dirty="0">
                <a:solidFill>
                  <a:srgbClr val="000000"/>
                </a:solidFill>
                <a:latin typeface="Montserrat" pitchFamily="2" charset="77"/>
              </a:rPr>
              <a:t>pérdidas de energía </a:t>
            </a:r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se encuentra en el rango del 1 al 2% </a:t>
            </a:r>
            <a:r>
              <a:rPr lang="es-ES" b="1" dirty="0">
                <a:solidFill>
                  <a:srgbClr val="000000"/>
                </a:solidFill>
                <a:latin typeface="Montserrat" pitchFamily="2" charset="77"/>
              </a:rPr>
              <a:t>en transmisión</a:t>
            </a:r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, y las pérdidas en el segmento de </a:t>
            </a:r>
            <a:r>
              <a:rPr lang="es-ES" b="1" dirty="0">
                <a:solidFill>
                  <a:srgbClr val="000000"/>
                </a:solidFill>
                <a:latin typeface="Montserrat" pitchFamily="2" charset="77"/>
              </a:rPr>
              <a:t>distribución</a:t>
            </a:r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 pueden variar entre 5 al 6%, por lo que se presentan altas pérdidas al llevar la energía a los centros de carga.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Poca habilidad de un sistema eléctrico para </a:t>
            </a:r>
            <a:r>
              <a:rPr lang="es-ES" b="1" dirty="0">
                <a:solidFill>
                  <a:srgbClr val="000000"/>
                </a:solidFill>
                <a:latin typeface="Montserrat" pitchFamily="2" charset="77"/>
              </a:rPr>
              <a:t>adaptarse a las condiciones de variabilidad e incertidumbre en generación y demanda</a:t>
            </a:r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, de forma confiable y costo eficiente, es decir </a:t>
            </a:r>
            <a:r>
              <a:rPr lang="es-ES" b="1" dirty="0">
                <a:solidFill>
                  <a:srgbClr val="C00000"/>
                </a:solidFill>
                <a:latin typeface="Montserrat" pitchFamily="2" charset="77"/>
              </a:rPr>
              <a:t>baja flexibilidad del SEN.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0000"/>
                </a:solidFill>
                <a:latin typeface="Montserrat" pitchFamily="2" charset="77"/>
              </a:rPr>
              <a:t>Incapacidad</a:t>
            </a:r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 de un sistema eléctrico </a:t>
            </a:r>
            <a:r>
              <a:rPr lang="es-ES" b="1" dirty="0">
                <a:solidFill>
                  <a:srgbClr val="000000"/>
                </a:solidFill>
                <a:latin typeface="Montserrat" pitchFamily="2" charset="77"/>
              </a:rPr>
              <a:t>para anticiparse, prepararse y adaptarse rápidamente en su operación e infraestructura </a:t>
            </a:r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ante una situación perturbadora a través de la evaluación, mecanismos y estrategias de recuperación, es decir </a:t>
            </a:r>
            <a:r>
              <a:rPr lang="es-ES" b="1" dirty="0">
                <a:solidFill>
                  <a:srgbClr val="C00000"/>
                </a:solidFill>
                <a:latin typeface="Montserrat" pitchFamily="2" charset="77"/>
              </a:rPr>
              <a:t>no es resiliente. </a:t>
            </a:r>
            <a:r>
              <a:rPr lang="es-ES" dirty="0">
                <a:solidFill>
                  <a:srgbClr val="3F3F3F"/>
                </a:solidFill>
                <a:latin typeface="Montserrat" pitchFamily="2" charset="77"/>
              </a:rPr>
              <a:t>Ejemplo: Condiciones climáticas atípicas.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0000"/>
                </a:solidFill>
                <a:latin typeface="Montserrat" pitchFamily="2" charset="77"/>
              </a:rPr>
              <a:t>Altos costos de Operación y Mantenimiento. </a:t>
            </a:r>
            <a:endParaRPr lang="es-ES_tradnl" b="1" dirty="0">
              <a:latin typeface="Montserrat" pitchFamily="2" charset="77"/>
            </a:endParaRP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5F015CA2-E0D2-DB52-61B7-EAA33DB039BA}"/>
              </a:ext>
            </a:extLst>
          </p:cNvPr>
          <p:cNvSpPr txBox="1"/>
          <p:nvPr/>
        </p:nvSpPr>
        <p:spPr>
          <a:xfrm>
            <a:off x="1951398" y="1234546"/>
            <a:ext cx="87374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500" dirty="0">
                <a:solidFill>
                  <a:srgbClr val="A9A9AA"/>
                </a:solidFill>
                <a:latin typeface="Montserrat" pitchFamily="2" charset="77"/>
              </a:rPr>
              <a:t>¿ Cuales son las </a:t>
            </a:r>
            <a:r>
              <a:rPr lang="es-ES_tradnl" sz="2500" b="1" dirty="0">
                <a:solidFill>
                  <a:srgbClr val="C00000"/>
                </a:solidFill>
                <a:latin typeface="Montserrat" pitchFamily="2" charset="77"/>
              </a:rPr>
              <a:t>desventajas </a:t>
            </a:r>
            <a:r>
              <a:rPr lang="es-ES_tradnl" sz="2500" dirty="0">
                <a:solidFill>
                  <a:srgbClr val="A9A9AA"/>
                </a:solidFill>
                <a:latin typeface="Montserrat" pitchFamily="2" charset="77"/>
              </a:rPr>
              <a:t>de un Sistema Eléctrico Centralizado?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1321416-2A42-4653-08C8-5B5B9464A09B}"/>
              </a:ext>
            </a:extLst>
          </p:cNvPr>
          <p:cNvSpPr/>
          <p:nvPr/>
        </p:nvSpPr>
        <p:spPr>
          <a:xfrm>
            <a:off x="0" y="668770"/>
            <a:ext cx="2554941" cy="406267"/>
          </a:xfrm>
          <a:prstGeom prst="rect">
            <a:avLst/>
          </a:prstGeom>
          <a:solidFill>
            <a:srgbClr val="9B3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5932F8-490A-0352-14F1-E36CAEAD166C}"/>
              </a:ext>
            </a:extLst>
          </p:cNvPr>
          <p:cNvSpPr txBox="1"/>
          <p:nvPr/>
        </p:nvSpPr>
        <p:spPr>
          <a:xfrm>
            <a:off x="163470" y="674927"/>
            <a:ext cx="6156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Montserrat" pitchFamily="2" charset="77"/>
              </a:rPr>
              <a:t>DESCENTRALIZACIÓN</a:t>
            </a:r>
            <a:r>
              <a:rPr lang="es-ES" sz="2000" b="1" dirty="0">
                <a:solidFill>
                  <a:schemeClr val="tx1">
                    <a:lumMod val="75000"/>
                  </a:schemeClr>
                </a:solidFill>
                <a:latin typeface="Montserrat" pitchFamily="2" charset="77"/>
              </a:rPr>
              <a:t> DE LOS SISTEMAS ELÉCTRICOS</a:t>
            </a:r>
            <a:endParaRPr lang="es-ES_tradnl" sz="2000" b="1" dirty="0">
              <a:solidFill>
                <a:schemeClr val="tx1">
                  <a:lumMod val="7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2050" name="Picture 2" descr="El calentamiento global es causado por la contaminación ambiental. | Vector  Premium">
            <a:extLst>
              <a:ext uri="{FF2B5EF4-FFF2-40B4-BE49-F238E27FC236}">
                <a16:creationId xmlns:a16="http://schemas.microsoft.com/office/drawing/2014/main" id="{37061D1E-02D2-471B-A133-F743EE4BB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31" y="178412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ínea de torre de transmisión de energía eléctrica alta isométrica de alto  voltaje en dibujos animados de la naturaleza 13948667 Vector en Vecteezy">
            <a:extLst>
              <a:ext uri="{FF2B5EF4-FFF2-40B4-BE49-F238E27FC236}">
                <a16:creationId xmlns:a16="http://schemas.microsoft.com/office/drawing/2014/main" id="{4A085869-8E8A-44C6-9C5E-8A30C2F3E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07" y="454191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508534"/>
      </p:ext>
    </p:extLst>
  </p:cSld>
  <p:clrMapOvr>
    <a:masterClrMapping/>
  </p:clrMapOvr>
  <p:transition spd="slow">
    <p:push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adroTexto 43">
            <a:extLst>
              <a:ext uri="{FF2B5EF4-FFF2-40B4-BE49-F238E27FC236}">
                <a16:creationId xmlns:a16="http://schemas.microsoft.com/office/drawing/2014/main" id="{2DCC15CE-84AA-B467-5426-216332595837}"/>
              </a:ext>
            </a:extLst>
          </p:cNvPr>
          <p:cNvSpPr txBox="1"/>
          <p:nvPr/>
        </p:nvSpPr>
        <p:spPr>
          <a:xfrm>
            <a:off x="2333789" y="2124791"/>
            <a:ext cx="83003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Los sistemas centralizados de distribución de energía </a:t>
            </a:r>
            <a:r>
              <a:rPr lang="es-ES" b="1" dirty="0">
                <a:solidFill>
                  <a:srgbClr val="000000"/>
                </a:solidFill>
                <a:latin typeface="Montserrat" pitchFamily="2" charset="77"/>
              </a:rPr>
              <a:t>suelen estar controlados por pocas y grandes empresas de servicios públicos u operadores de la red </a:t>
            </a:r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que tienen un monopolio u oligopolio sobre el mercado. Esto significa que los clientes tienen poco o nada que decir sobre cómo se genera, entrega y fija el precio de su electricidad.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También </a:t>
            </a:r>
            <a:r>
              <a:rPr lang="es-ES" b="1" dirty="0">
                <a:solidFill>
                  <a:srgbClr val="000000"/>
                </a:solidFill>
                <a:latin typeface="Montserrat" pitchFamily="2" charset="77"/>
              </a:rPr>
              <a:t>tienen opciones limitadas para cambiar a diferentes proveedores o fuentes de energía </a:t>
            </a:r>
            <a:r>
              <a:rPr lang="es-ES" dirty="0">
                <a:solidFill>
                  <a:srgbClr val="000000"/>
                </a:solidFill>
                <a:latin typeface="Montserrat" pitchFamily="2" charset="77"/>
              </a:rPr>
              <a:t>que podrían adaptarse mejor a sus preferencias, necesidades o valores.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Montserrat" pitchFamily="2" charset="77"/>
              </a:rPr>
              <a:t>Baja integración de los recursos energéticos distribuidos. Los recursos energéticos distribuidos son </a:t>
            </a:r>
            <a:r>
              <a:rPr lang="es-ES" b="1" dirty="0">
                <a:latin typeface="Montserrat" pitchFamily="2" charset="77"/>
              </a:rPr>
              <a:t>fuentes de energía a pequeña escala y </a:t>
            </a:r>
            <a:r>
              <a:rPr lang="es-ES" b="1" dirty="0">
                <a:solidFill>
                  <a:srgbClr val="C00000"/>
                </a:solidFill>
                <a:latin typeface="Montserrat" pitchFamily="2" charset="77"/>
              </a:rPr>
              <a:t>descentralizadas</a:t>
            </a:r>
            <a:r>
              <a:rPr lang="es-ES" b="1" dirty="0">
                <a:latin typeface="Montserrat" pitchFamily="2" charset="77"/>
              </a:rPr>
              <a:t> </a:t>
            </a:r>
            <a:r>
              <a:rPr lang="es-ES" dirty="0">
                <a:latin typeface="Montserrat" pitchFamily="2" charset="77"/>
              </a:rPr>
              <a:t>que se encuentran </a:t>
            </a:r>
            <a:r>
              <a:rPr lang="es-ES" b="1" dirty="0">
                <a:latin typeface="Montserrat" pitchFamily="2" charset="77"/>
              </a:rPr>
              <a:t>cerca del punto de consumo</a:t>
            </a:r>
            <a:r>
              <a:rPr lang="es-ES" dirty="0">
                <a:latin typeface="Montserrat" pitchFamily="2" charset="77"/>
              </a:rPr>
              <a:t>, como paneles solares, turbinas eólicas, baterías o microrredes. Sin embargo, los sistemas centralizados de distribución de energía no están diseñados para acomodar recursos de energía distribuida, ya que pueden crear desafíos técnicos, económicos y regulatorios para el sistema. </a:t>
            </a:r>
            <a:endParaRPr lang="es-ES_tradnl" dirty="0">
              <a:latin typeface="Montserrat" pitchFamily="2" charset="77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1321416-2A42-4653-08C8-5B5B9464A09B}"/>
              </a:ext>
            </a:extLst>
          </p:cNvPr>
          <p:cNvSpPr/>
          <p:nvPr/>
        </p:nvSpPr>
        <p:spPr>
          <a:xfrm>
            <a:off x="0" y="668770"/>
            <a:ext cx="2554941" cy="406267"/>
          </a:xfrm>
          <a:prstGeom prst="rect">
            <a:avLst/>
          </a:prstGeom>
          <a:solidFill>
            <a:srgbClr val="9B3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5932F8-490A-0352-14F1-E36CAEAD166C}"/>
              </a:ext>
            </a:extLst>
          </p:cNvPr>
          <p:cNvSpPr txBox="1"/>
          <p:nvPr/>
        </p:nvSpPr>
        <p:spPr>
          <a:xfrm>
            <a:off x="163470" y="674927"/>
            <a:ext cx="6156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Montserrat" pitchFamily="2" charset="77"/>
              </a:rPr>
              <a:t>DESCENTRALIZACIÓN</a:t>
            </a:r>
            <a:r>
              <a:rPr lang="es-ES" sz="2000" b="1" dirty="0">
                <a:solidFill>
                  <a:schemeClr val="tx1">
                    <a:lumMod val="75000"/>
                  </a:schemeClr>
                </a:solidFill>
                <a:latin typeface="Montserrat" pitchFamily="2" charset="77"/>
              </a:rPr>
              <a:t> DE LOS SISTEMAS ELÉCTRICOS</a:t>
            </a:r>
            <a:endParaRPr lang="es-ES_tradnl" sz="2000" b="1" dirty="0">
              <a:solidFill>
                <a:schemeClr val="tx1">
                  <a:lumMod val="75000"/>
                </a:schemeClr>
              </a:solidFill>
              <a:latin typeface="Montserrat" pitchFamily="2" charset="77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AA0E241-6670-4D8C-A59D-E0006AFD21C6}"/>
              </a:ext>
            </a:extLst>
          </p:cNvPr>
          <p:cNvSpPr txBox="1"/>
          <p:nvPr/>
        </p:nvSpPr>
        <p:spPr>
          <a:xfrm>
            <a:off x="1727281" y="1361387"/>
            <a:ext cx="87374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500" dirty="0">
                <a:solidFill>
                  <a:srgbClr val="A9A9AA"/>
                </a:solidFill>
                <a:latin typeface="Montserrat" pitchFamily="2" charset="77"/>
              </a:rPr>
              <a:t>¿ Cuáles son las </a:t>
            </a:r>
            <a:r>
              <a:rPr lang="es-ES_tradnl" sz="2500" b="1" dirty="0">
                <a:solidFill>
                  <a:srgbClr val="C00000"/>
                </a:solidFill>
                <a:latin typeface="Montserrat" pitchFamily="2" charset="77"/>
              </a:rPr>
              <a:t>desventajas </a:t>
            </a:r>
            <a:r>
              <a:rPr lang="es-ES_tradnl" sz="2500" dirty="0">
                <a:solidFill>
                  <a:srgbClr val="A9A9AA"/>
                </a:solidFill>
                <a:latin typeface="Montserrat" pitchFamily="2" charset="77"/>
              </a:rPr>
              <a:t>de un Sistema Eléctrico Centralizado?</a:t>
            </a:r>
          </a:p>
        </p:txBody>
      </p:sp>
      <p:pic>
        <p:nvPicPr>
          <p:cNvPr id="3074" name="Picture 2" descr="Molesta a usuarios mal servicio de CFE - Quintana Roo Hoy">
            <a:extLst>
              <a:ext uri="{FF2B5EF4-FFF2-40B4-BE49-F238E27FC236}">
                <a16:creationId xmlns:a16="http://schemas.microsoft.com/office/drawing/2014/main" id="{536D4A70-A540-470D-9AD5-42E032649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50" y="3081866"/>
            <a:ext cx="2195539" cy="145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190158"/>
      </p:ext>
    </p:extLst>
  </p:cSld>
  <p:clrMapOvr>
    <a:masterClrMapping/>
  </p:clrMapOvr>
  <p:transition spd="slow">
    <p:push dir="d"/>
  </p:transition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3246</TotalTime>
  <Words>1824</Words>
  <Application>Microsoft Macintosh PowerPoint</Application>
  <PresentationFormat>Panorámica</PresentationFormat>
  <Paragraphs>187</Paragraphs>
  <Slides>20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Montserrat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Noe Peña García</dc:creator>
  <cp:lastModifiedBy>pedro mentado</cp:lastModifiedBy>
  <cp:revision>97</cp:revision>
  <dcterms:created xsi:type="dcterms:W3CDTF">2023-07-07T17:05:09Z</dcterms:created>
  <dcterms:modified xsi:type="dcterms:W3CDTF">2024-06-08T02:52:09Z</dcterms:modified>
</cp:coreProperties>
</file>